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7" r:id="rId1"/>
  </p:sldMasterIdLst>
  <p:notesMasterIdLst>
    <p:notesMasterId r:id="rId106"/>
  </p:notesMasterIdLst>
  <p:handoutMasterIdLst>
    <p:handoutMasterId r:id="rId107"/>
  </p:handoutMasterIdLst>
  <p:sldIdLst>
    <p:sldId id="539" r:id="rId2"/>
    <p:sldId id="411" r:id="rId3"/>
    <p:sldId id="308" r:id="rId4"/>
    <p:sldId id="440" r:id="rId5"/>
    <p:sldId id="469" r:id="rId6"/>
    <p:sldId id="470" r:id="rId7"/>
    <p:sldId id="559" r:id="rId8"/>
    <p:sldId id="471" r:id="rId9"/>
    <p:sldId id="472" r:id="rId10"/>
    <p:sldId id="473" r:id="rId11"/>
    <p:sldId id="452" r:id="rId12"/>
    <p:sldId id="474" r:id="rId13"/>
    <p:sldId id="475" r:id="rId14"/>
    <p:sldId id="540" r:id="rId15"/>
    <p:sldId id="476" r:id="rId16"/>
    <p:sldId id="477" r:id="rId17"/>
    <p:sldId id="478" r:id="rId18"/>
    <p:sldId id="479" r:id="rId19"/>
    <p:sldId id="480" r:id="rId20"/>
    <p:sldId id="572" r:id="rId21"/>
    <p:sldId id="560" r:id="rId22"/>
    <p:sldId id="441" r:id="rId23"/>
    <p:sldId id="573" r:id="rId24"/>
    <p:sldId id="562" r:id="rId25"/>
    <p:sldId id="574" r:id="rId26"/>
    <p:sldId id="484" r:id="rId27"/>
    <p:sldId id="483" r:id="rId28"/>
    <p:sldId id="563" r:id="rId29"/>
    <p:sldId id="487" r:id="rId30"/>
    <p:sldId id="485" r:id="rId31"/>
    <p:sldId id="486" r:id="rId32"/>
    <p:sldId id="488" r:id="rId33"/>
    <p:sldId id="564" r:id="rId34"/>
    <p:sldId id="490" r:id="rId35"/>
    <p:sldId id="489" r:id="rId36"/>
    <p:sldId id="565" r:id="rId37"/>
    <p:sldId id="492" r:id="rId38"/>
    <p:sldId id="491" r:id="rId39"/>
    <p:sldId id="566" r:id="rId40"/>
    <p:sldId id="493" r:id="rId41"/>
    <p:sldId id="567" r:id="rId42"/>
    <p:sldId id="495" r:id="rId43"/>
    <p:sldId id="542" r:id="rId44"/>
    <p:sldId id="543" r:id="rId45"/>
    <p:sldId id="568" r:id="rId46"/>
    <p:sldId id="494" r:id="rId47"/>
    <p:sldId id="557" r:id="rId48"/>
    <p:sldId id="558" r:id="rId49"/>
    <p:sldId id="481" r:id="rId50"/>
    <p:sldId id="501" r:id="rId51"/>
    <p:sldId id="502" r:id="rId52"/>
    <p:sldId id="503" r:id="rId53"/>
    <p:sldId id="504" r:id="rId54"/>
    <p:sldId id="569" r:id="rId55"/>
    <p:sldId id="505" r:id="rId56"/>
    <p:sldId id="506" r:id="rId57"/>
    <p:sldId id="507" r:id="rId58"/>
    <p:sldId id="508" r:id="rId59"/>
    <p:sldId id="509" r:id="rId60"/>
    <p:sldId id="510" r:id="rId61"/>
    <p:sldId id="511" r:id="rId62"/>
    <p:sldId id="512" r:id="rId63"/>
    <p:sldId id="513" r:id="rId64"/>
    <p:sldId id="514" r:id="rId65"/>
    <p:sldId id="515" r:id="rId66"/>
    <p:sldId id="516" r:id="rId67"/>
    <p:sldId id="517" r:id="rId68"/>
    <p:sldId id="518" r:id="rId69"/>
    <p:sldId id="519" r:id="rId70"/>
    <p:sldId id="520" r:id="rId71"/>
    <p:sldId id="521" r:id="rId72"/>
    <p:sldId id="544" r:id="rId73"/>
    <p:sldId id="575" r:id="rId74"/>
    <p:sldId id="576" r:id="rId75"/>
    <p:sldId id="577" r:id="rId76"/>
    <p:sldId id="522" r:id="rId77"/>
    <p:sldId id="523" r:id="rId78"/>
    <p:sldId id="524" r:id="rId79"/>
    <p:sldId id="545" r:id="rId80"/>
    <p:sldId id="578" r:id="rId81"/>
    <p:sldId id="579" r:id="rId82"/>
    <p:sldId id="580" r:id="rId83"/>
    <p:sldId id="570" r:id="rId84"/>
    <p:sldId id="526" r:id="rId85"/>
    <p:sldId id="527" r:id="rId86"/>
    <p:sldId id="528" r:id="rId87"/>
    <p:sldId id="581" r:id="rId88"/>
    <p:sldId id="529" r:id="rId89"/>
    <p:sldId id="551" r:id="rId90"/>
    <p:sldId id="552" r:id="rId91"/>
    <p:sldId id="553" r:id="rId92"/>
    <p:sldId id="554" r:id="rId93"/>
    <p:sldId id="555" r:id="rId94"/>
    <p:sldId id="530" r:id="rId95"/>
    <p:sldId id="531" r:id="rId96"/>
    <p:sldId id="532" r:id="rId97"/>
    <p:sldId id="533" r:id="rId98"/>
    <p:sldId id="534" r:id="rId99"/>
    <p:sldId id="535" r:id="rId100"/>
    <p:sldId id="536" r:id="rId101"/>
    <p:sldId id="571" r:id="rId102"/>
    <p:sldId id="537" r:id="rId103"/>
    <p:sldId id="556" r:id="rId104"/>
    <p:sldId id="538" r:id="rId105"/>
  </p:sldIdLst>
  <p:sldSz cx="12192000" cy="6858000"/>
  <p:notesSz cx="7099300" cy="10234613"/>
  <p:defaultTextStyle>
    <a:defPPr>
      <a:defRPr lang="en-US"/>
    </a:defPPr>
    <a:lvl1pPr algn="l" rtl="0" eaLnBrk="0" fontAlgn="base" hangingPunct="0">
      <a:spcBef>
        <a:spcPct val="0"/>
      </a:spcBef>
      <a:spcAft>
        <a:spcPct val="0"/>
      </a:spcAft>
      <a:defRPr sz="2400" kern="1200">
        <a:solidFill>
          <a:schemeClr val="tx1"/>
        </a:solidFill>
        <a:latin typeface="Times" charset="0"/>
        <a:ea typeface="ＭＳ Ｐゴシック" pitchFamily="1" charset="-128"/>
        <a:cs typeface="+mn-cs"/>
      </a:defRPr>
    </a:lvl1pPr>
    <a:lvl2pPr marL="457200" algn="l" rtl="0" eaLnBrk="0" fontAlgn="base" hangingPunct="0">
      <a:spcBef>
        <a:spcPct val="0"/>
      </a:spcBef>
      <a:spcAft>
        <a:spcPct val="0"/>
      </a:spcAft>
      <a:defRPr sz="2400" kern="1200">
        <a:solidFill>
          <a:schemeClr val="tx1"/>
        </a:solidFill>
        <a:latin typeface="Times" charset="0"/>
        <a:ea typeface="ＭＳ Ｐゴシック" pitchFamily="1" charset="-128"/>
        <a:cs typeface="+mn-cs"/>
      </a:defRPr>
    </a:lvl2pPr>
    <a:lvl3pPr marL="914400" algn="l" rtl="0" eaLnBrk="0" fontAlgn="base" hangingPunct="0">
      <a:spcBef>
        <a:spcPct val="0"/>
      </a:spcBef>
      <a:spcAft>
        <a:spcPct val="0"/>
      </a:spcAft>
      <a:defRPr sz="2400" kern="1200">
        <a:solidFill>
          <a:schemeClr val="tx1"/>
        </a:solidFill>
        <a:latin typeface="Times" charset="0"/>
        <a:ea typeface="ＭＳ Ｐゴシック" pitchFamily="1" charset="-128"/>
        <a:cs typeface="+mn-cs"/>
      </a:defRPr>
    </a:lvl3pPr>
    <a:lvl4pPr marL="1371600" algn="l" rtl="0" eaLnBrk="0" fontAlgn="base" hangingPunct="0">
      <a:spcBef>
        <a:spcPct val="0"/>
      </a:spcBef>
      <a:spcAft>
        <a:spcPct val="0"/>
      </a:spcAft>
      <a:defRPr sz="2400" kern="1200">
        <a:solidFill>
          <a:schemeClr val="tx1"/>
        </a:solidFill>
        <a:latin typeface="Times" charset="0"/>
        <a:ea typeface="ＭＳ Ｐゴシック" pitchFamily="1" charset="-128"/>
        <a:cs typeface="+mn-cs"/>
      </a:defRPr>
    </a:lvl4pPr>
    <a:lvl5pPr marL="1828800" algn="l" rtl="0" eaLnBrk="0" fontAlgn="base" hangingPunct="0">
      <a:spcBef>
        <a:spcPct val="0"/>
      </a:spcBef>
      <a:spcAft>
        <a:spcPct val="0"/>
      </a:spcAft>
      <a:defRPr sz="2400" kern="1200">
        <a:solidFill>
          <a:schemeClr val="tx1"/>
        </a:solidFill>
        <a:latin typeface="Times" charset="0"/>
        <a:ea typeface="ＭＳ Ｐゴシック" pitchFamily="1" charset="-128"/>
        <a:cs typeface="+mn-cs"/>
      </a:defRPr>
    </a:lvl5pPr>
    <a:lvl6pPr marL="2286000" algn="l" defTabSz="914400" rtl="0" eaLnBrk="1" latinLnBrk="0" hangingPunct="1">
      <a:defRPr sz="2400" kern="1200">
        <a:solidFill>
          <a:schemeClr val="tx1"/>
        </a:solidFill>
        <a:latin typeface="Times" charset="0"/>
        <a:ea typeface="ＭＳ Ｐゴシック" pitchFamily="1" charset="-128"/>
        <a:cs typeface="+mn-cs"/>
      </a:defRPr>
    </a:lvl6pPr>
    <a:lvl7pPr marL="2743200" algn="l" defTabSz="914400" rtl="0" eaLnBrk="1" latinLnBrk="0" hangingPunct="1">
      <a:defRPr sz="2400" kern="1200">
        <a:solidFill>
          <a:schemeClr val="tx1"/>
        </a:solidFill>
        <a:latin typeface="Times" charset="0"/>
        <a:ea typeface="ＭＳ Ｐゴシック" pitchFamily="1" charset="-128"/>
        <a:cs typeface="+mn-cs"/>
      </a:defRPr>
    </a:lvl7pPr>
    <a:lvl8pPr marL="3200400" algn="l" defTabSz="914400" rtl="0" eaLnBrk="1" latinLnBrk="0" hangingPunct="1">
      <a:defRPr sz="2400" kern="1200">
        <a:solidFill>
          <a:schemeClr val="tx1"/>
        </a:solidFill>
        <a:latin typeface="Times" charset="0"/>
        <a:ea typeface="ＭＳ Ｐゴシック" pitchFamily="1" charset="-128"/>
        <a:cs typeface="+mn-cs"/>
      </a:defRPr>
    </a:lvl8pPr>
    <a:lvl9pPr marL="3657600" algn="l" defTabSz="914400" rtl="0" eaLnBrk="1" latinLnBrk="0" hangingPunct="1">
      <a:defRPr sz="2400" kern="1200">
        <a:solidFill>
          <a:schemeClr val="tx1"/>
        </a:solidFill>
        <a:latin typeface="Times" charset="0"/>
        <a:ea typeface="ＭＳ Ｐゴシック" pitchFamily="1"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9"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933C"/>
    <a:srgbClr val="C01428"/>
    <a:srgbClr val="4DBA4C"/>
    <a:srgbClr val="2058AA"/>
    <a:srgbClr val="FCFFD1"/>
    <a:srgbClr val="5B3F67"/>
    <a:srgbClr val="3B3B3B"/>
    <a:srgbClr val="F7F43E"/>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25" autoAdjust="0"/>
    <p:restoredTop sz="86803" autoAdjust="0"/>
  </p:normalViewPr>
  <p:slideViewPr>
    <p:cSldViewPr>
      <p:cViewPr varScale="1">
        <p:scale>
          <a:sx n="110" d="100"/>
          <a:sy n="110" d="100"/>
        </p:scale>
        <p:origin x="888" y="18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89" d="100"/>
          <a:sy n="89" d="100"/>
        </p:scale>
        <p:origin x="3732" y="7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handoutMaster" Target="handoutMasters/handoutMaster1.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viewProps" Target="view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2"/>
            <a:ext cx="3076364" cy="511731"/>
          </a:xfrm>
          <a:prstGeom prst="rect">
            <a:avLst/>
          </a:prstGeom>
        </p:spPr>
        <p:txBody>
          <a:bodyPr vert="horz" lIns="94640" tIns="47320" rIns="94640" bIns="47320" rtlCol="0"/>
          <a:lstStyle>
            <a:lvl1pPr algn="l">
              <a:defRPr sz="1200"/>
            </a:lvl1pPr>
          </a:lstStyle>
          <a:p>
            <a:endParaRPr lang="en-AU"/>
          </a:p>
        </p:txBody>
      </p:sp>
      <p:sp>
        <p:nvSpPr>
          <p:cNvPr id="3" name="Date Placeholder 2"/>
          <p:cNvSpPr>
            <a:spLocks noGrp="1"/>
          </p:cNvSpPr>
          <p:nvPr>
            <p:ph type="dt" sz="quarter" idx="1"/>
          </p:nvPr>
        </p:nvSpPr>
        <p:spPr>
          <a:xfrm>
            <a:off x="4021296" y="2"/>
            <a:ext cx="3076364" cy="511731"/>
          </a:xfrm>
          <a:prstGeom prst="rect">
            <a:avLst/>
          </a:prstGeom>
        </p:spPr>
        <p:txBody>
          <a:bodyPr vert="horz" lIns="94640" tIns="47320" rIns="94640" bIns="47320" rtlCol="0"/>
          <a:lstStyle>
            <a:lvl1pPr algn="r">
              <a:defRPr sz="1200"/>
            </a:lvl1pPr>
          </a:lstStyle>
          <a:p>
            <a:fld id="{901C2DDC-C89E-4B96-9C5E-3DD81B029F07}" type="datetime1">
              <a:rPr lang="en-AU" smtClean="0"/>
              <a:t>8/11/20</a:t>
            </a:fld>
            <a:endParaRPr lang="en-AU" dirty="0"/>
          </a:p>
        </p:txBody>
      </p:sp>
      <p:sp>
        <p:nvSpPr>
          <p:cNvPr id="4" name="Footer Placeholder 3"/>
          <p:cNvSpPr>
            <a:spLocks noGrp="1"/>
          </p:cNvSpPr>
          <p:nvPr>
            <p:ph type="ftr" sz="quarter" idx="2"/>
          </p:nvPr>
        </p:nvSpPr>
        <p:spPr>
          <a:xfrm>
            <a:off x="1" y="9721110"/>
            <a:ext cx="3076364" cy="511731"/>
          </a:xfrm>
          <a:prstGeom prst="rect">
            <a:avLst/>
          </a:prstGeom>
        </p:spPr>
        <p:txBody>
          <a:bodyPr vert="horz" lIns="94640" tIns="47320" rIns="94640" bIns="47320" rtlCol="0" anchor="b"/>
          <a:lstStyle>
            <a:lvl1pPr algn="l">
              <a:defRPr sz="1200"/>
            </a:lvl1pPr>
          </a:lstStyle>
          <a:p>
            <a:endParaRPr lang="en-AU"/>
          </a:p>
        </p:txBody>
      </p:sp>
      <p:sp>
        <p:nvSpPr>
          <p:cNvPr id="5" name="Slide Number Placeholder 4"/>
          <p:cNvSpPr>
            <a:spLocks noGrp="1"/>
          </p:cNvSpPr>
          <p:nvPr>
            <p:ph type="sldNum" sz="quarter" idx="3"/>
          </p:nvPr>
        </p:nvSpPr>
        <p:spPr>
          <a:xfrm>
            <a:off x="4021296" y="9721110"/>
            <a:ext cx="3076364" cy="511731"/>
          </a:xfrm>
          <a:prstGeom prst="rect">
            <a:avLst/>
          </a:prstGeom>
        </p:spPr>
        <p:txBody>
          <a:bodyPr vert="horz" lIns="94640" tIns="47320" rIns="94640" bIns="47320" rtlCol="0" anchor="b"/>
          <a:lstStyle>
            <a:lvl1pPr algn="r">
              <a:defRPr sz="1200"/>
            </a:lvl1pPr>
          </a:lstStyle>
          <a:p>
            <a:fld id="{69985D01-6F35-4EEE-B85F-524ED7D2FC2C}" type="slidenum">
              <a:rPr lang="en-AU" smtClean="0"/>
              <a:pPr/>
              <a:t>‹#›</a:t>
            </a:fld>
            <a:endParaRPr lang="en-AU"/>
          </a:p>
        </p:txBody>
      </p:sp>
    </p:spTree>
    <p:extLst>
      <p:ext uri="{BB962C8B-B14F-4D97-AF65-F5344CB8AC3E}">
        <p14:creationId xmlns:p14="http://schemas.microsoft.com/office/powerpoint/2010/main" val="38797649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jpeg>
</file>

<file path=ppt/media/image22.jpeg>
</file>

<file path=ppt/media/image23.png>
</file>

<file path=ppt/media/image24.jpeg>
</file>

<file path=ppt/media/image25.jpeg>
</file>

<file path=ppt/media/image26.png>
</file>

<file path=ppt/media/image27.jpeg>
</file>

<file path=ppt/media/image28.png>
</file>

<file path=ppt/media/image29.png>
</file>

<file path=ppt/media/image3.jpg>
</file>

<file path=ppt/media/image30.png>
</file>

<file path=ppt/media/image31.png>
</file>

<file path=ppt/media/image32.tmp>
</file>

<file path=ppt/media/image33.png>
</file>

<file path=ppt/media/image34.png>
</file>

<file path=ppt/media/image35.jpeg>
</file>

<file path=ppt/media/image36.png>
</file>

<file path=ppt/media/image37.jpeg>
</file>

<file path=ppt/media/image38.jpeg>
</file>

<file path=ppt/media/image4.png>
</file>

<file path=ppt/media/image5.jpeg>
</file>

<file path=ppt/media/image6.jp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1" y="2"/>
            <a:ext cx="3076364" cy="511731"/>
          </a:xfrm>
          <a:prstGeom prst="rect">
            <a:avLst/>
          </a:prstGeom>
          <a:noFill/>
          <a:ln w="9525">
            <a:noFill/>
            <a:miter lim="800000"/>
            <a:headEnd/>
            <a:tailEnd/>
          </a:ln>
          <a:effectLst/>
        </p:spPr>
        <p:txBody>
          <a:bodyPr vert="horz" wrap="square" lIns="94640" tIns="47320" rIns="94640" bIns="47320" numCol="1" anchor="t" anchorCtr="0" compatLnSpc="1">
            <a:prstTxWarp prst="textNoShape">
              <a:avLst/>
            </a:prstTxWarp>
          </a:bodyPr>
          <a:lstStyle>
            <a:lvl1pPr>
              <a:defRPr sz="1200">
                <a:latin typeface="Arial" pitchFamily="34" charset="0"/>
              </a:defRPr>
            </a:lvl1pPr>
          </a:lstStyle>
          <a:p>
            <a:endParaRPr lang="en-AU"/>
          </a:p>
        </p:txBody>
      </p:sp>
      <p:sp>
        <p:nvSpPr>
          <p:cNvPr id="24579" name="Rectangle 3"/>
          <p:cNvSpPr>
            <a:spLocks noGrp="1" noChangeArrowheads="1"/>
          </p:cNvSpPr>
          <p:nvPr>
            <p:ph type="dt" idx="1"/>
          </p:nvPr>
        </p:nvSpPr>
        <p:spPr bwMode="auto">
          <a:xfrm>
            <a:off x="4021296" y="2"/>
            <a:ext cx="3076364" cy="511731"/>
          </a:xfrm>
          <a:prstGeom prst="rect">
            <a:avLst/>
          </a:prstGeom>
          <a:noFill/>
          <a:ln w="9525">
            <a:noFill/>
            <a:miter lim="800000"/>
            <a:headEnd/>
            <a:tailEnd/>
          </a:ln>
          <a:effectLst/>
        </p:spPr>
        <p:txBody>
          <a:bodyPr vert="horz" wrap="square" lIns="94640" tIns="47320" rIns="94640" bIns="47320" numCol="1" anchor="t" anchorCtr="0" compatLnSpc="1">
            <a:prstTxWarp prst="textNoShape">
              <a:avLst/>
            </a:prstTxWarp>
          </a:bodyPr>
          <a:lstStyle>
            <a:lvl1pPr algn="r">
              <a:defRPr sz="1200">
                <a:latin typeface="Arial" pitchFamily="34" charset="0"/>
              </a:defRPr>
            </a:lvl1pPr>
          </a:lstStyle>
          <a:p>
            <a:endParaRPr lang="en-AU"/>
          </a:p>
        </p:txBody>
      </p:sp>
      <p:sp>
        <p:nvSpPr>
          <p:cNvPr id="24580" name="Rectangle 4"/>
          <p:cNvSpPr>
            <a:spLocks noGrp="1" noRot="1" noChangeAspect="1" noChangeArrowheads="1" noTextEdit="1"/>
          </p:cNvSpPr>
          <p:nvPr>
            <p:ph type="sldImg" idx="2"/>
          </p:nvPr>
        </p:nvSpPr>
        <p:spPr bwMode="auto">
          <a:xfrm>
            <a:off x="139700" y="768350"/>
            <a:ext cx="6819900" cy="3836988"/>
          </a:xfrm>
          <a:prstGeom prst="rect">
            <a:avLst/>
          </a:prstGeom>
          <a:noFill/>
          <a:ln w="9525">
            <a:solidFill>
              <a:srgbClr val="000000"/>
            </a:solidFill>
            <a:miter lim="800000"/>
            <a:headEnd/>
            <a:tailEnd/>
          </a:ln>
          <a:effectLst/>
        </p:spPr>
      </p:sp>
      <p:sp>
        <p:nvSpPr>
          <p:cNvPr id="24581" name="Rectangle 5"/>
          <p:cNvSpPr>
            <a:spLocks noGrp="1" noChangeArrowheads="1"/>
          </p:cNvSpPr>
          <p:nvPr>
            <p:ph type="body" sz="quarter" idx="3"/>
          </p:nvPr>
        </p:nvSpPr>
        <p:spPr bwMode="auto">
          <a:xfrm>
            <a:off x="709930" y="4861444"/>
            <a:ext cx="5679440" cy="4605576"/>
          </a:xfrm>
          <a:prstGeom prst="rect">
            <a:avLst/>
          </a:prstGeom>
          <a:noFill/>
          <a:ln w="9525">
            <a:noFill/>
            <a:miter lim="800000"/>
            <a:headEnd/>
            <a:tailEnd/>
          </a:ln>
          <a:effectLst/>
        </p:spPr>
        <p:txBody>
          <a:bodyPr vert="horz" wrap="square" lIns="94640" tIns="47320" rIns="94640" bIns="473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4582" name="Rectangle 6"/>
          <p:cNvSpPr>
            <a:spLocks noGrp="1" noChangeArrowheads="1"/>
          </p:cNvSpPr>
          <p:nvPr>
            <p:ph type="ftr" sz="quarter" idx="4"/>
          </p:nvPr>
        </p:nvSpPr>
        <p:spPr bwMode="auto">
          <a:xfrm>
            <a:off x="1" y="9721110"/>
            <a:ext cx="3076364" cy="511731"/>
          </a:xfrm>
          <a:prstGeom prst="rect">
            <a:avLst/>
          </a:prstGeom>
          <a:noFill/>
          <a:ln w="9525">
            <a:noFill/>
            <a:miter lim="800000"/>
            <a:headEnd/>
            <a:tailEnd/>
          </a:ln>
          <a:effectLst/>
        </p:spPr>
        <p:txBody>
          <a:bodyPr vert="horz" wrap="square" lIns="94640" tIns="47320" rIns="94640" bIns="47320" numCol="1" anchor="b" anchorCtr="0" compatLnSpc="1">
            <a:prstTxWarp prst="textNoShape">
              <a:avLst/>
            </a:prstTxWarp>
          </a:bodyPr>
          <a:lstStyle>
            <a:lvl1pPr>
              <a:defRPr sz="1200">
                <a:latin typeface="Arial" pitchFamily="34" charset="0"/>
              </a:defRPr>
            </a:lvl1pPr>
          </a:lstStyle>
          <a:p>
            <a:endParaRPr lang="en-AU"/>
          </a:p>
        </p:txBody>
      </p:sp>
      <p:sp>
        <p:nvSpPr>
          <p:cNvPr id="24583" name="Rectangle 7"/>
          <p:cNvSpPr>
            <a:spLocks noGrp="1" noChangeArrowheads="1"/>
          </p:cNvSpPr>
          <p:nvPr>
            <p:ph type="sldNum" sz="quarter" idx="5"/>
          </p:nvPr>
        </p:nvSpPr>
        <p:spPr bwMode="auto">
          <a:xfrm>
            <a:off x="4021296" y="9721110"/>
            <a:ext cx="3076364" cy="511731"/>
          </a:xfrm>
          <a:prstGeom prst="rect">
            <a:avLst/>
          </a:prstGeom>
          <a:noFill/>
          <a:ln w="9525">
            <a:noFill/>
            <a:miter lim="800000"/>
            <a:headEnd/>
            <a:tailEnd/>
          </a:ln>
          <a:effectLst/>
        </p:spPr>
        <p:txBody>
          <a:bodyPr vert="horz" wrap="square" lIns="94640" tIns="47320" rIns="94640" bIns="47320" numCol="1" anchor="b" anchorCtr="0" compatLnSpc="1">
            <a:prstTxWarp prst="textNoShape">
              <a:avLst/>
            </a:prstTxWarp>
          </a:bodyPr>
          <a:lstStyle>
            <a:lvl1pPr algn="r">
              <a:defRPr sz="1200">
                <a:latin typeface="Arial" pitchFamily="34" charset="0"/>
              </a:defRPr>
            </a:lvl1pPr>
          </a:lstStyle>
          <a:p>
            <a:fld id="{6EFA1CCC-15FC-44A7-B866-55A256E82501}" type="slidenum">
              <a:rPr lang="en-AU"/>
              <a:pPr/>
              <a:t>‹#›</a:t>
            </a:fld>
            <a:endParaRPr lang="en-AU"/>
          </a:p>
        </p:txBody>
      </p:sp>
    </p:spTree>
    <p:extLst>
      <p:ext uri="{BB962C8B-B14F-4D97-AF65-F5344CB8AC3E}">
        <p14:creationId xmlns:p14="http://schemas.microsoft.com/office/powerpoint/2010/main" val="396312992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34" charset="0"/>
        <a:ea typeface="ＭＳ Ｐゴシック" pitchFamily="1" charset="-128"/>
        <a:cs typeface="+mn-cs"/>
      </a:defRPr>
    </a:lvl1pPr>
    <a:lvl2pPr marL="457200" algn="l" rtl="0" fontAlgn="base">
      <a:spcBef>
        <a:spcPct val="30000"/>
      </a:spcBef>
      <a:spcAft>
        <a:spcPct val="0"/>
      </a:spcAft>
      <a:defRPr sz="1200" kern="1200">
        <a:solidFill>
          <a:schemeClr val="tx1"/>
        </a:solidFill>
        <a:latin typeface="Arial" pitchFamily="34" charset="0"/>
        <a:ea typeface="ＭＳ Ｐゴシック" pitchFamily="1" charset="-128"/>
        <a:cs typeface="+mn-cs"/>
      </a:defRPr>
    </a:lvl2pPr>
    <a:lvl3pPr marL="914400" algn="l" rtl="0" fontAlgn="base">
      <a:spcBef>
        <a:spcPct val="30000"/>
      </a:spcBef>
      <a:spcAft>
        <a:spcPct val="0"/>
      </a:spcAft>
      <a:defRPr sz="1200" kern="1200">
        <a:solidFill>
          <a:schemeClr val="tx1"/>
        </a:solidFill>
        <a:latin typeface="Arial" pitchFamily="34" charset="0"/>
        <a:ea typeface="ＭＳ Ｐゴシック" pitchFamily="1" charset="-128"/>
        <a:cs typeface="+mn-cs"/>
      </a:defRPr>
    </a:lvl3pPr>
    <a:lvl4pPr marL="1371600" algn="l" rtl="0" fontAlgn="base">
      <a:spcBef>
        <a:spcPct val="30000"/>
      </a:spcBef>
      <a:spcAft>
        <a:spcPct val="0"/>
      </a:spcAft>
      <a:defRPr sz="1200" kern="1200">
        <a:solidFill>
          <a:schemeClr val="tx1"/>
        </a:solidFill>
        <a:latin typeface="Arial" pitchFamily="34" charset="0"/>
        <a:ea typeface="ＭＳ Ｐゴシック" pitchFamily="1" charset="-128"/>
        <a:cs typeface="+mn-cs"/>
      </a:defRPr>
    </a:lvl4pPr>
    <a:lvl5pPr marL="1828800" algn="l" rtl="0" fontAlgn="base">
      <a:spcBef>
        <a:spcPct val="30000"/>
      </a:spcBef>
      <a:spcAft>
        <a:spcPct val="0"/>
      </a:spcAft>
      <a:defRPr sz="1200" kern="1200">
        <a:solidFill>
          <a:schemeClr val="tx1"/>
        </a:solidFill>
        <a:latin typeface="Arial" pitchFamily="34"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E17411-CFC9-4E31-A509-817D5E32318C}" type="slidenum">
              <a:rPr lang="en-AU"/>
              <a:pPr/>
              <a:t>1</a:t>
            </a:fld>
            <a:endParaRPr lang="en-AU" dirty="0"/>
          </a:p>
        </p:txBody>
      </p:sp>
      <p:sp>
        <p:nvSpPr>
          <p:cNvPr id="46082" name="Rectangle 2"/>
          <p:cNvSpPr>
            <a:spLocks noGrp="1" noRot="1" noChangeAspect="1" noChangeArrowheads="1" noTextEdit="1"/>
          </p:cNvSpPr>
          <p:nvPr>
            <p:ph type="sldImg"/>
          </p:nvPr>
        </p:nvSpPr>
        <p:spPr>
          <a:xfrm>
            <a:off x="142875" y="768350"/>
            <a:ext cx="6818313" cy="3836988"/>
          </a:xfrm>
          <a:ln/>
        </p:spPr>
      </p:sp>
      <p:sp>
        <p:nvSpPr>
          <p:cNvPr id="46083" name="Rectangle 3"/>
          <p:cNvSpPr>
            <a:spLocks noGrp="1" noChangeArrowheads="1"/>
          </p:cNvSpPr>
          <p:nvPr>
            <p:ph type="body" idx="1"/>
          </p:nvPr>
        </p:nvSpPr>
        <p:spPr/>
        <p:txBody>
          <a:bodyPr/>
          <a:lstStyle/>
          <a:p>
            <a:endParaRPr lang="en-AU" dirty="0"/>
          </a:p>
        </p:txBody>
      </p:sp>
    </p:spTree>
    <p:extLst>
      <p:ext uri="{BB962C8B-B14F-4D97-AF65-F5344CB8AC3E}">
        <p14:creationId xmlns:p14="http://schemas.microsoft.com/office/powerpoint/2010/main" val="2545743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http://i.imgur.com/FnNZzUG.jpg</a:t>
            </a:r>
          </a:p>
        </p:txBody>
      </p:sp>
      <p:sp>
        <p:nvSpPr>
          <p:cNvPr id="4" name="Slide Number Placeholder 3"/>
          <p:cNvSpPr>
            <a:spLocks noGrp="1"/>
          </p:cNvSpPr>
          <p:nvPr>
            <p:ph type="sldNum" sz="quarter" idx="10"/>
          </p:nvPr>
        </p:nvSpPr>
        <p:spPr/>
        <p:txBody>
          <a:bodyPr/>
          <a:lstStyle/>
          <a:p>
            <a:fld id="{6EFA1CCC-15FC-44A7-B866-55A256E82501}" type="slidenum">
              <a:rPr lang="en-AU" smtClean="0"/>
              <a:pPr/>
              <a:t>91</a:t>
            </a:fld>
            <a:endParaRPr lang="en-AU"/>
          </a:p>
        </p:txBody>
      </p:sp>
    </p:spTree>
    <p:extLst>
      <p:ext uri="{BB962C8B-B14F-4D97-AF65-F5344CB8AC3E}">
        <p14:creationId xmlns:p14="http://schemas.microsoft.com/office/powerpoint/2010/main" val="3421757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http://i.imgur.com/FnNZzUG.jpg</a:t>
            </a:r>
          </a:p>
        </p:txBody>
      </p:sp>
      <p:sp>
        <p:nvSpPr>
          <p:cNvPr id="4" name="Slide Number Placeholder 3"/>
          <p:cNvSpPr>
            <a:spLocks noGrp="1"/>
          </p:cNvSpPr>
          <p:nvPr>
            <p:ph type="sldNum" sz="quarter" idx="10"/>
          </p:nvPr>
        </p:nvSpPr>
        <p:spPr/>
        <p:txBody>
          <a:bodyPr/>
          <a:lstStyle/>
          <a:p>
            <a:fld id="{6EFA1CCC-15FC-44A7-B866-55A256E82501}" type="slidenum">
              <a:rPr lang="en-AU" smtClean="0"/>
              <a:pPr/>
              <a:t>92</a:t>
            </a:fld>
            <a:endParaRPr lang="en-AU"/>
          </a:p>
        </p:txBody>
      </p:sp>
    </p:spTree>
    <p:extLst>
      <p:ext uri="{BB962C8B-B14F-4D97-AF65-F5344CB8AC3E}">
        <p14:creationId xmlns:p14="http://schemas.microsoft.com/office/powerpoint/2010/main" val="1581769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http://i.imgur.com/FnNZzUG.jpg</a:t>
            </a:r>
          </a:p>
        </p:txBody>
      </p:sp>
      <p:sp>
        <p:nvSpPr>
          <p:cNvPr id="4" name="Slide Number Placeholder 3"/>
          <p:cNvSpPr>
            <a:spLocks noGrp="1"/>
          </p:cNvSpPr>
          <p:nvPr>
            <p:ph type="sldNum" sz="quarter" idx="10"/>
          </p:nvPr>
        </p:nvSpPr>
        <p:spPr/>
        <p:txBody>
          <a:bodyPr/>
          <a:lstStyle/>
          <a:p>
            <a:fld id="{6EFA1CCC-15FC-44A7-B866-55A256E82501}" type="slidenum">
              <a:rPr lang="en-AU" smtClean="0"/>
              <a:pPr/>
              <a:t>93</a:t>
            </a:fld>
            <a:endParaRPr lang="en-AU"/>
          </a:p>
        </p:txBody>
      </p:sp>
    </p:spTree>
    <p:extLst>
      <p:ext uri="{BB962C8B-B14F-4D97-AF65-F5344CB8AC3E}">
        <p14:creationId xmlns:p14="http://schemas.microsoft.com/office/powerpoint/2010/main" val="2972592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latin typeface="Arial"/>
                <a:ea typeface="ＭＳ Ｐゴシック"/>
                <a:cs typeface="Arial"/>
              </a:rPr>
              <a:t>2 minutes – quick brainstorm on gaps and future paradigms – Geelong and Cloud comments via live chat</a:t>
            </a:r>
          </a:p>
          <a:p>
            <a:endParaRPr lang="en-AU" dirty="0">
              <a:cs typeface="Arial"/>
            </a:endParaRPr>
          </a:p>
          <a:p>
            <a:r>
              <a:rPr lang="en-AU" dirty="0">
                <a:latin typeface="Arial"/>
                <a:ea typeface="ＭＳ Ｐゴシック"/>
                <a:cs typeface="Arial"/>
              </a:rPr>
              <a:t>Brain Machine Interface (BMI) or Brain Computer Interface (</a:t>
            </a:r>
            <a:r>
              <a:rPr lang="en-AU" dirty="0" err="1">
                <a:latin typeface="Arial"/>
                <a:ea typeface="ＭＳ Ｐゴシック"/>
                <a:cs typeface="Arial"/>
              </a:rPr>
              <a:t>BCI</a:t>
            </a:r>
            <a:r>
              <a:rPr lang="en-AU" dirty="0">
                <a:latin typeface="Arial"/>
                <a:ea typeface="ＭＳ Ｐゴシック"/>
                <a:cs typeface="Arial"/>
              </a:rPr>
              <a:t>) – EEG and haptics... not quite Matrix level yet – Institute of Intelligence Systems Research &amp; Innovation (</a:t>
            </a:r>
            <a:r>
              <a:rPr lang="en-AU" dirty="0" err="1">
                <a:latin typeface="Arial"/>
                <a:ea typeface="ＭＳ Ｐゴシック"/>
                <a:cs typeface="Arial"/>
              </a:rPr>
              <a:t>ISIRI</a:t>
            </a:r>
            <a:r>
              <a:rPr lang="en-AU" dirty="0">
                <a:latin typeface="Arial"/>
                <a:ea typeface="ＭＳ Ｐゴシック"/>
                <a:cs typeface="Arial"/>
              </a:rPr>
              <a:t> - WP)</a:t>
            </a:r>
          </a:p>
          <a:p>
            <a:endParaRPr lang="en-AU" dirty="0">
              <a:latin typeface="Arial"/>
              <a:ea typeface="ＭＳ Ｐゴシック"/>
              <a:cs typeface="Arial"/>
            </a:endParaRPr>
          </a:p>
          <a:p>
            <a:r>
              <a:rPr lang="en-AU" dirty="0">
                <a:cs typeface="Arial"/>
              </a:rPr>
              <a:t>https://res.cloudinary.com/engineering-com/image/upload/w_640,h_640,c_limit,q_auto,f_auto/DSC_6124-500px_zbkzgc.jpg</a:t>
            </a:r>
          </a:p>
        </p:txBody>
      </p:sp>
      <p:sp>
        <p:nvSpPr>
          <p:cNvPr id="4" name="Slide Number Placeholder 3"/>
          <p:cNvSpPr>
            <a:spLocks noGrp="1"/>
          </p:cNvSpPr>
          <p:nvPr>
            <p:ph type="sldNum" sz="quarter" idx="5"/>
          </p:nvPr>
        </p:nvSpPr>
        <p:spPr/>
        <p:txBody>
          <a:bodyPr/>
          <a:lstStyle/>
          <a:p>
            <a:pPr defTabSz="914332" eaLnBrk="0" fontAlgn="base" hangingPunct="0">
              <a:spcBef>
                <a:spcPct val="0"/>
              </a:spcBef>
              <a:spcAft>
                <a:spcPct val="0"/>
              </a:spcAft>
            </a:pPr>
            <a:fld id="{6EFA1CCC-15FC-44A7-B866-55A256E82501}" type="slidenum">
              <a:rPr lang="en-AU">
                <a:solidFill>
                  <a:srgbClr val="000000"/>
                </a:solidFill>
                <a:latin typeface="Arial" pitchFamily="34" charset="0"/>
                <a:ea typeface="ＭＳ Ｐゴシック" pitchFamily="1" charset="-128"/>
              </a:rPr>
              <a:pPr defTabSz="914332" eaLnBrk="0" fontAlgn="base" hangingPunct="0">
                <a:spcBef>
                  <a:spcPct val="0"/>
                </a:spcBef>
                <a:spcAft>
                  <a:spcPct val="0"/>
                </a:spcAft>
              </a:pPr>
              <a:t>20</a:t>
            </a:fld>
            <a:endParaRPr lang="en-AU">
              <a:solidFill>
                <a:srgbClr val="000000"/>
              </a:solidFill>
              <a:latin typeface="Arial" pitchFamily="34" charset="0"/>
              <a:ea typeface="ＭＳ Ｐゴシック" pitchFamily="1" charset="-128"/>
            </a:endParaRPr>
          </a:p>
        </p:txBody>
      </p:sp>
    </p:spTree>
    <p:extLst>
      <p:ext uri="{BB962C8B-B14F-4D97-AF65-F5344CB8AC3E}">
        <p14:creationId xmlns:p14="http://schemas.microsoft.com/office/powerpoint/2010/main" val="1688236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1818DE16-6775-432B-8787-3914D038ADE8}" type="slidenum">
              <a:rPr lang="en-AU" smtClean="0"/>
              <a:t>23</a:t>
            </a:fld>
            <a:endParaRPr lang="en-AU" dirty="0"/>
          </a:p>
        </p:txBody>
      </p:sp>
    </p:spTree>
    <p:extLst>
      <p:ext uri="{BB962C8B-B14F-4D97-AF65-F5344CB8AC3E}">
        <p14:creationId xmlns:p14="http://schemas.microsoft.com/office/powerpoint/2010/main" val="3466075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ＭＳ Ｐゴシック"/>
                <a:cs typeface="Calibri"/>
              </a:rPr>
              <a:t>No timer for these activities. I will put</a:t>
            </a:r>
            <a:r>
              <a:rPr lang="en-US" baseline="0" dirty="0">
                <a:latin typeface="Calibri"/>
                <a:ea typeface="ＭＳ Ｐゴシック"/>
                <a:cs typeface="Calibri"/>
              </a:rPr>
              <a:t> the question up, and then explain the concept. Students can respond over that time.</a:t>
            </a:r>
            <a:endParaRPr lang="en-US" dirty="0">
              <a:latin typeface="Calibri"/>
              <a:cs typeface="Calibri"/>
            </a:endParaRPr>
          </a:p>
        </p:txBody>
      </p:sp>
      <p:sp>
        <p:nvSpPr>
          <p:cNvPr id="4" name="Slide Number Placeholder 3"/>
          <p:cNvSpPr>
            <a:spLocks noGrp="1"/>
          </p:cNvSpPr>
          <p:nvPr>
            <p:ph type="sldNum" sz="quarter" idx="5"/>
          </p:nvPr>
        </p:nvSpPr>
        <p:spPr/>
        <p:txBody>
          <a:bodyPr/>
          <a:lstStyle/>
          <a:p>
            <a:pPr defTabSz="914332" eaLnBrk="0" fontAlgn="base" hangingPunct="0">
              <a:spcBef>
                <a:spcPct val="0"/>
              </a:spcBef>
              <a:spcAft>
                <a:spcPct val="0"/>
              </a:spcAft>
            </a:pPr>
            <a:fld id="{6EFA1CCC-15FC-44A7-B866-55A256E82501}" type="slidenum">
              <a:rPr lang="en-AU">
                <a:solidFill>
                  <a:srgbClr val="000000"/>
                </a:solidFill>
                <a:latin typeface="Arial" pitchFamily="34" charset="0"/>
                <a:ea typeface="ＭＳ Ｐゴシック" pitchFamily="1" charset="-128"/>
              </a:rPr>
              <a:pPr defTabSz="914332" eaLnBrk="0" fontAlgn="base" hangingPunct="0">
                <a:spcBef>
                  <a:spcPct val="0"/>
                </a:spcBef>
                <a:spcAft>
                  <a:spcPct val="0"/>
                </a:spcAft>
              </a:pPr>
              <a:t>25</a:t>
            </a:fld>
            <a:endParaRPr lang="en-AU" dirty="0">
              <a:solidFill>
                <a:srgbClr val="000000"/>
              </a:solidFill>
              <a:latin typeface="Arial" pitchFamily="34" charset="0"/>
              <a:ea typeface="ＭＳ Ｐゴシック" pitchFamily="1" charset="-128"/>
            </a:endParaRPr>
          </a:p>
        </p:txBody>
      </p:sp>
    </p:spTree>
    <p:extLst>
      <p:ext uri="{BB962C8B-B14F-4D97-AF65-F5344CB8AC3E}">
        <p14:creationId xmlns:p14="http://schemas.microsoft.com/office/powerpoint/2010/main" val="3057864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6EFA1CCC-15FC-44A7-B866-55A256E82501}" type="slidenum">
              <a:rPr lang="en-AU" smtClean="0"/>
              <a:pPr/>
              <a:t>46</a:t>
            </a:fld>
            <a:endParaRPr lang="en-AU"/>
          </a:p>
        </p:txBody>
      </p:sp>
    </p:spTree>
    <p:extLst>
      <p:ext uri="{BB962C8B-B14F-4D97-AF65-F5344CB8AC3E}">
        <p14:creationId xmlns:p14="http://schemas.microsoft.com/office/powerpoint/2010/main" val="1343194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ＭＳ Ｐゴシック"/>
                <a:cs typeface="Calibri"/>
              </a:rPr>
              <a:t>Natural commands? Intelligence</a:t>
            </a:r>
          </a:p>
          <a:p>
            <a:endParaRPr lang="en-US" dirty="0">
              <a:latin typeface="Calibri"/>
              <a:cs typeface="Calibri"/>
            </a:endParaRPr>
          </a:p>
          <a:p>
            <a:r>
              <a:rPr lang="en-US" dirty="0">
                <a:latin typeface="Calibri"/>
                <a:ea typeface="ＭＳ Ｐゴシック"/>
                <a:cs typeface="Calibri"/>
              </a:rPr>
              <a:t>Chunking of information – related to that questions</a:t>
            </a:r>
            <a:endParaRPr lang="en-US" dirty="0">
              <a:latin typeface="Calibri"/>
              <a:cs typeface="Calibri"/>
            </a:endParaRPr>
          </a:p>
          <a:p>
            <a:endParaRPr lang="en-US" dirty="0">
              <a:latin typeface="Calibri"/>
              <a:cs typeface="Calibri"/>
            </a:endParaRPr>
          </a:p>
          <a:p>
            <a:endParaRPr lang="en-US" dirty="0">
              <a:latin typeface="Calibri"/>
              <a:cs typeface="Calibri"/>
            </a:endParaRPr>
          </a:p>
          <a:p>
            <a:endParaRPr lang="en-US" dirty="0">
              <a:latin typeface="Calibri"/>
              <a:cs typeface="Calibri"/>
            </a:endParaRPr>
          </a:p>
          <a:p>
            <a:r>
              <a:rPr lang="en-US" dirty="0">
                <a:latin typeface="Calibri"/>
                <a:ea typeface="ＭＳ Ｐゴシック"/>
                <a:cs typeface="Calibri"/>
              </a:rPr>
              <a:t>Unit name is small – presentation of information</a:t>
            </a:r>
            <a:endParaRPr lang="en-US" dirty="0">
              <a:latin typeface="Calibri"/>
              <a:cs typeface="Calibri"/>
            </a:endParaRPr>
          </a:p>
        </p:txBody>
      </p:sp>
      <p:sp>
        <p:nvSpPr>
          <p:cNvPr id="4" name="Slide Number Placeholder 3"/>
          <p:cNvSpPr>
            <a:spLocks noGrp="1"/>
          </p:cNvSpPr>
          <p:nvPr>
            <p:ph type="sldNum" sz="quarter" idx="5"/>
          </p:nvPr>
        </p:nvSpPr>
        <p:spPr/>
        <p:txBody>
          <a:bodyPr/>
          <a:lstStyle/>
          <a:p>
            <a:fld id="{6EFA1CCC-15FC-44A7-B866-55A256E82501}" type="slidenum">
              <a:rPr lang="en-AU"/>
              <a:pPr/>
              <a:t>82</a:t>
            </a:fld>
            <a:endParaRPr lang="en-AU" dirty="0"/>
          </a:p>
        </p:txBody>
      </p:sp>
    </p:spTree>
    <p:extLst>
      <p:ext uri="{BB962C8B-B14F-4D97-AF65-F5344CB8AC3E}">
        <p14:creationId xmlns:p14="http://schemas.microsoft.com/office/powerpoint/2010/main" val="292180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latin typeface="Arial"/>
                <a:ea typeface="ＭＳ Ｐゴシック"/>
                <a:cs typeface="Arial"/>
              </a:rPr>
              <a:t>Window UI kit</a:t>
            </a:r>
          </a:p>
          <a:p>
            <a:endParaRPr lang="en-AU" dirty="0">
              <a:cs typeface="Arial"/>
            </a:endParaRPr>
          </a:p>
          <a:p>
            <a:r>
              <a:rPr lang="en-AU" dirty="0">
                <a:latin typeface="Arial"/>
                <a:ea typeface="ＭＳ Ｐゴシック"/>
                <a:cs typeface="Arial"/>
              </a:rPr>
              <a:t>How to customise and edit</a:t>
            </a:r>
          </a:p>
          <a:p>
            <a:endParaRPr lang="en-AU" dirty="0">
              <a:cs typeface="Arial"/>
            </a:endParaRPr>
          </a:p>
          <a:p>
            <a:r>
              <a:rPr lang="en-AU" dirty="0">
                <a:latin typeface="Arial"/>
                <a:ea typeface="ＭＳ Ｐゴシック"/>
                <a:cs typeface="Arial"/>
              </a:rPr>
              <a:t>Look at words and icons, way's it presented (laid out)</a:t>
            </a:r>
          </a:p>
          <a:p>
            <a:endParaRPr lang="en-AU" dirty="0">
              <a:cs typeface="Arial"/>
            </a:endParaRPr>
          </a:p>
          <a:p>
            <a:r>
              <a:rPr lang="en-AU" dirty="0">
                <a:latin typeface="Arial"/>
                <a:ea typeface="ＭＳ Ｐゴシック"/>
                <a:cs typeface="Arial"/>
              </a:rPr>
              <a:t>Design affordances expected – across other image applications – use of icons</a:t>
            </a:r>
            <a:endParaRPr lang="en-AU" dirty="0">
              <a:cs typeface="Arial"/>
            </a:endParaRPr>
          </a:p>
          <a:p>
            <a:endParaRPr lang="en-AU" dirty="0">
              <a:cs typeface="Arial"/>
            </a:endParaRPr>
          </a:p>
          <a:p>
            <a:r>
              <a:rPr lang="en-AU" dirty="0">
                <a:latin typeface="Arial"/>
                <a:ea typeface="ＭＳ Ｐゴシック"/>
                <a:cs typeface="Arial"/>
              </a:rPr>
              <a:t>Clean looking, initially looks simple but can be powerful</a:t>
            </a:r>
            <a:endParaRPr lang="en-AU" dirty="0">
              <a:cs typeface="Arial"/>
            </a:endParaRPr>
          </a:p>
        </p:txBody>
      </p:sp>
      <p:sp>
        <p:nvSpPr>
          <p:cNvPr id="4" name="Slide Number Placeholder 3"/>
          <p:cNvSpPr>
            <a:spLocks noGrp="1"/>
          </p:cNvSpPr>
          <p:nvPr>
            <p:ph type="sldNum" sz="quarter" idx="10"/>
          </p:nvPr>
        </p:nvSpPr>
        <p:spPr/>
        <p:txBody>
          <a:bodyPr/>
          <a:lstStyle/>
          <a:p>
            <a:fld id="{6EFA1CCC-15FC-44A7-B866-55A256E82501}" type="slidenum">
              <a:rPr lang="en-AU" smtClean="0"/>
              <a:pPr/>
              <a:t>87</a:t>
            </a:fld>
            <a:endParaRPr lang="en-AU" dirty="0"/>
          </a:p>
        </p:txBody>
      </p:sp>
    </p:spTree>
    <p:extLst>
      <p:ext uri="{BB962C8B-B14F-4D97-AF65-F5344CB8AC3E}">
        <p14:creationId xmlns:p14="http://schemas.microsoft.com/office/powerpoint/2010/main" val="2767920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http://i.imgur.com/FnNZzUG.jpg</a:t>
            </a:r>
          </a:p>
        </p:txBody>
      </p:sp>
      <p:sp>
        <p:nvSpPr>
          <p:cNvPr id="4" name="Slide Number Placeholder 3"/>
          <p:cNvSpPr>
            <a:spLocks noGrp="1"/>
          </p:cNvSpPr>
          <p:nvPr>
            <p:ph type="sldNum" sz="quarter" idx="10"/>
          </p:nvPr>
        </p:nvSpPr>
        <p:spPr/>
        <p:txBody>
          <a:bodyPr/>
          <a:lstStyle/>
          <a:p>
            <a:fld id="{6EFA1CCC-15FC-44A7-B866-55A256E82501}" type="slidenum">
              <a:rPr lang="en-AU" smtClean="0"/>
              <a:pPr/>
              <a:t>89</a:t>
            </a:fld>
            <a:endParaRPr lang="en-AU"/>
          </a:p>
        </p:txBody>
      </p:sp>
    </p:spTree>
    <p:extLst>
      <p:ext uri="{BB962C8B-B14F-4D97-AF65-F5344CB8AC3E}">
        <p14:creationId xmlns:p14="http://schemas.microsoft.com/office/powerpoint/2010/main" val="3823818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http://i.imgur.com/FnNZzUG.jpg</a:t>
            </a:r>
          </a:p>
        </p:txBody>
      </p:sp>
      <p:sp>
        <p:nvSpPr>
          <p:cNvPr id="4" name="Slide Number Placeholder 3"/>
          <p:cNvSpPr>
            <a:spLocks noGrp="1"/>
          </p:cNvSpPr>
          <p:nvPr>
            <p:ph type="sldNum" sz="quarter" idx="10"/>
          </p:nvPr>
        </p:nvSpPr>
        <p:spPr/>
        <p:txBody>
          <a:bodyPr/>
          <a:lstStyle/>
          <a:p>
            <a:fld id="{6EFA1CCC-15FC-44A7-B866-55A256E82501}" type="slidenum">
              <a:rPr lang="en-AU" smtClean="0"/>
              <a:pPr/>
              <a:t>90</a:t>
            </a:fld>
            <a:endParaRPr lang="en-AU"/>
          </a:p>
        </p:txBody>
      </p:sp>
    </p:spTree>
    <p:extLst>
      <p:ext uri="{BB962C8B-B14F-4D97-AF65-F5344CB8AC3E}">
        <p14:creationId xmlns:p14="http://schemas.microsoft.com/office/powerpoint/2010/main" val="852871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2058A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noAutofit/>
          </a:bodyPr>
          <a:lstStyle>
            <a:lvl1pPr>
              <a:defRPr sz="5000" b="1">
                <a:solidFill>
                  <a:srgbClr val="FCFFD1"/>
                </a:solidFill>
                <a:latin typeface="+mn-lt"/>
              </a:defRPr>
            </a:lvl1pPr>
          </a:lstStyle>
          <a:p>
            <a:r>
              <a:rPr lang="en-AU"/>
              <a:t>Click to edit Master title style</a:t>
            </a:r>
            <a:endParaRPr lang="en-AU"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CFFD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AU"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5" name="Date Placeholder 4"/>
          <p:cNvSpPr>
            <a:spLocks noGrp="1"/>
          </p:cNvSpPr>
          <p:nvPr>
            <p:ph type="dt" sz="half" idx="10"/>
          </p:nvPr>
        </p:nvSpPr>
        <p:spPr/>
        <p:txBody>
          <a:bodyPr/>
          <a:lstStyle/>
          <a:p>
            <a:endParaRPr lang="en-US" altLang="zh-CN"/>
          </a:p>
        </p:txBody>
      </p:sp>
      <p:sp>
        <p:nvSpPr>
          <p:cNvPr id="6" name="Footer Placeholder 5"/>
          <p:cNvSpPr>
            <a:spLocks noGrp="1"/>
          </p:cNvSpPr>
          <p:nvPr>
            <p:ph type="ftr" sz="quarter" idx="11"/>
          </p:nvPr>
        </p:nvSpPr>
        <p:spPr/>
        <p:txBody>
          <a:bodyPr/>
          <a:lstStyle/>
          <a:p>
            <a:endParaRPr lang="en-US" altLang="zh-CN"/>
          </a:p>
        </p:txBody>
      </p:sp>
      <p:sp>
        <p:nvSpPr>
          <p:cNvPr id="7" name="Slide Number Placeholder 6"/>
          <p:cNvSpPr>
            <a:spLocks noGrp="1"/>
          </p:cNvSpPr>
          <p:nvPr>
            <p:ph type="sldNum" sz="quarter" idx="12"/>
          </p:nvPr>
        </p:nvSpPr>
        <p:spPr/>
        <p:txBody>
          <a:bodyPr/>
          <a:lstStyle/>
          <a:p>
            <a:fld id="{005CBFA5-FB3B-4EDF-937C-5B62B025CFCA}" type="slidenum">
              <a:rPr lang="zh-CN" altLang="en-US" smtClean="0"/>
              <a:pPr/>
              <a:t>‹#›</a:t>
            </a:fld>
            <a:endParaRPr lang="en-US" altLang="zh-CN">
              <a:latin typeface="Times"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7" name="Date Placeholder 6"/>
          <p:cNvSpPr>
            <a:spLocks noGrp="1"/>
          </p:cNvSpPr>
          <p:nvPr>
            <p:ph type="dt" sz="half" idx="10"/>
          </p:nvPr>
        </p:nvSpPr>
        <p:spPr/>
        <p:txBody>
          <a:bodyPr/>
          <a:lstStyle/>
          <a:p>
            <a:endParaRPr lang="en-US" altLang="zh-CN"/>
          </a:p>
        </p:txBody>
      </p:sp>
      <p:sp>
        <p:nvSpPr>
          <p:cNvPr id="8" name="Footer Placeholder 7"/>
          <p:cNvSpPr>
            <a:spLocks noGrp="1"/>
          </p:cNvSpPr>
          <p:nvPr>
            <p:ph type="ftr" sz="quarter" idx="11"/>
          </p:nvPr>
        </p:nvSpPr>
        <p:spPr/>
        <p:txBody>
          <a:bodyPr/>
          <a:lstStyle/>
          <a:p>
            <a:endParaRPr lang="en-US" altLang="zh-CN"/>
          </a:p>
        </p:txBody>
      </p:sp>
      <p:sp>
        <p:nvSpPr>
          <p:cNvPr id="9" name="Slide Number Placeholder 8"/>
          <p:cNvSpPr>
            <a:spLocks noGrp="1"/>
          </p:cNvSpPr>
          <p:nvPr>
            <p:ph type="sldNum" sz="quarter" idx="12"/>
          </p:nvPr>
        </p:nvSpPr>
        <p:spPr/>
        <p:txBody>
          <a:bodyPr/>
          <a:lstStyle/>
          <a:p>
            <a:fld id="{8B7E7DB8-3179-4989-A1EA-6DC19708F43C}" type="slidenum">
              <a:rPr lang="zh-CN" altLang="en-US" smtClean="0"/>
              <a:pPr/>
              <a:t>‹#›</a:t>
            </a:fld>
            <a:endParaRPr lang="en-US" altLang="zh-CN">
              <a:latin typeface="Times"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Date Placeholder 2"/>
          <p:cNvSpPr>
            <a:spLocks noGrp="1"/>
          </p:cNvSpPr>
          <p:nvPr>
            <p:ph type="dt" sz="half" idx="10"/>
          </p:nvPr>
        </p:nvSpPr>
        <p:spPr/>
        <p:txBody>
          <a:bodyPr/>
          <a:lstStyle/>
          <a:p>
            <a:endParaRPr lang="en-US" altLang="zh-CN"/>
          </a:p>
        </p:txBody>
      </p:sp>
      <p:sp>
        <p:nvSpPr>
          <p:cNvPr id="4" name="Footer Placeholder 3"/>
          <p:cNvSpPr>
            <a:spLocks noGrp="1"/>
          </p:cNvSpPr>
          <p:nvPr>
            <p:ph type="ftr" sz="quarter" idx="11"/>
          </p:nvPr>
        </p:nvSpPr>
        <p:spPr/>
        <p:txBody>
          <a:bodyPr/>
          <a:lstStyle/>
          <a:p>
            <a:endParaRPr lang="en-US" altLang="zh-CN"/>
          </a:p>
        </p:txBody>
      </p:sp>
      <p:sp>
        <p:nvSpPr>
          <p:cNvPr id="5" name="Slide Number Placeholder 4"/>
          <p:cNvSpPr>
            <a:spLocks noGrp="1"/>
          </p:cNvSpPr>
          <p:nvPr>
            <p:ph type="sldNum" sz="quarter" idx="12"/>
          </p:nvPr>
        </p:nvSpPr>
        <p:spPr/>
        <p:txBody>
          <a:bodyPr/>
          <a:lstStyle/>
          <a:p>
            <a:fld id="{C2B96032-D0B6-43AA-B682-881748997F63}" type="slidenum">
              <a:rPr lang="zh-CN" altLang="en-US" smtClean="0"/>
              <a:pPr/>
              <a:t>‹#›</a:t>
            </a:fld>
            <a:endParaRPr lang="en-US" altLang="zh-CN">
              <a:latin typeface="Times"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zh-CN"/>
          </a:p>
        </p:txBody>
      </p:sp>
      <p:sp>
        <p:nvSpPr>
          <p:cNvPr id="3" name="Footer Placeholder 2"/>
          <p:cNvSpPr>
            <a:spLocks noGrp="1"/>
          </p:cNvSpPr>
          <p:nvPr>
            <p:ph type="ftr" sz="quarter" idx="11"/>
          </p:nvPr>
        </p:nvSpPr>
        <p:spPr/>
        <p:txBody>
          <a:bodyPr/>
          <a:lstStyle/>
          <a:p>
            <a:endParaRPr lang="en-US" altLang="zh-CN"/>
          </a:p>
        </p:txBody>
      </p:sp>
      <p:sp>
        <p:nvSpPr>
          <p:cNvPr id="4" name="Slide Number Placeholder 3"/>
          <p:cNvSpPr>
            <a:spLocks noGrp="1"/>
          </p:cNvSpPr>
          <p:nvPr>
            <p:ph type="sldNum" sz="quarter" idx="12"/>
          </p:nvPr>
        </p:nvSpPr>
        <p:spPr/>
        <p:txBody>
          <a:bodyPr/>
          <a:lstStyle/>
          <a:p>
            <a:fld id="{8241027E-83C7-49B7-8A45-C3E08ECC799D}" type="slidenum">
              <a:rPr lang="zh-CN" altLang="en-US" smtClean="0"/>
              <a:pPr/>
              <a:t>‹#›</a:t>
            </a:fld>
            <a:endParaRPr lang="en-US" altLang="zh-CN">
              <a:latin typeface="Times"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AU"/>
              <a:t>Click to edit Master title style</a:t>
            </a:r>
          </a:p>
        </p:txBody>
      </p:sp>
      <p:sp>
        <p:nvSpPr>
          <p:cNvPr id="3" name="Content Placeholder 2"/>
          <p:cNvSpPr>
            <a:spLocks noGrp="1"/>
          </p:cNvSpPr>
          <p:nvPr>
            <p:ph idx="1"/>
          </p:nvPr>
        </p:nvSpPr>
        <p:spPr>
          <a:xfrm>
            <a:off x="4766735"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 name="Text Placeholder 3"/>
          <p:cNvSpPr>
            <a:spLocks noGrp="1"/>
          </p:cNvSpPr>
          <p:nvPr>
            <p:ph type="body" sz="half" idx="2"/>
          </p:nvPr>
        </p:nvSpPr>
        <p:spPr>
          <a:xfrm>
            <a:off x="609601"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endParaRPr lang="en-US" altLang="zh-CN"/>
          </a:p>
        </p:txBody>
      </p:sp>
      <p:sp>
        <p:nvSpPr>
          <p:cNvPr id="6" name="Footer Placeholder 5"/>
          <p:cNvSpPr>
            <a:spLocks noGrp="1"/>
          </p:cNvSpPr>
          <p:nvPr>
            <p:ph type="ftr" sz="quarter" idx="11"/>
          </p:nvPr>
        </p:nvSpPr>
        <p:spPr/>
        <p:txBody>
          <a:bodyPr/>
          <a:lstStyle/>
          <a:p>
            <a:endParaRPr lang="en-US" altLang="zh-CN"/>
          </a:p>
        </p:txBody>
      </p:sp>
      <p:sp>
        <p:nvSpPr>
          <p:cNvPr id="7" name="Slide Number Placeholder 6"/>
          <p:cNvSpPr>
            <a:spLocks noGrp="1"/>
          </p:cNvSpPr>
          <p:nvPr>
            <p:ph type="sldNum" sz="quarter" idx="12"/>
          </p:nvPr>
        </p:nvSpPr>
        <p:spPr/>
        <p:txBody>
          <a:bodyPr/>
          <a:lstStyle/>
          <a:p>
            <a:fld id="{B08E0D51-0D5D-4EC8-9870-D9C09FE5249C}" type="slidenum">
              <a:rPr lang="zh-CN" altLang="en-US" smtClean="0"/>
              <a:pPr/>
              <a:t>‹#›</a:t>
            </a:fld>
            <a:endParaRPr lang="en-US" altLang="zh-CN">
              <a:latin typeface="Times"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AU"/>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endParaRPr lang="en-US" altLang="zh-CN"/>
          </a:p>
        </p:txBody>
      </p:sp>
      <p:sp>
        <p:nvSpPr>
          <p:cNvPr id="6" name="Footer Placeholder 5"/>
          <p:cNvSpPr>
            <a:spLocks noGrp="1"/>
          </p:cNvSpPr>
          <p:nvPr>
            <p:ph type="ftr" sz="quarter" idx="11"/>
          </p:nvPr>
        </p:nvSpPr>
        <p:spPr/>
        <p:txBody>
          <a:bodyPr/>
          <a:lstStyle/>
          <a:p>
            <a:endParaRPr lang="en-US" altLang="zh-CN"/>
          </a:p>
        </p:txBody>
      </p:sp>
      <p:sp>
        <p:nvSpPr>
          <p:cNvPr id="7" name="Slide Number Placeholder 6"/>
          <p:cNvSpPr>
            <a:spLocks noGrp="1"/>
          </p:cNvSpPr>
          <p:nvPr>
            <p:ph type="sldNum" sz="quarter" idx="12"/>
          </p:nvPr>
        </p:nvSpPr>
        <p:spPr/>
        <p:txBody>
          <a:bodyPr/>
          <a:lstStyle/>
          <a:p>
            <a:fld id="{0FCA13DB-3710-4ADC-B870-6832DB60B8F5}" type="slidenum">
              <a:rPr lang="zh-CN" altLang="en-US" smtClean="0"/>
              <a:pPr/>
              <a:t>‹#›</a:t>
            </a:fld>
            <a:endParaRPr lang="en-US" altLang="zh-CN">
              <a:latin typeface="Times"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 name="Date Placeholder 3"/>
          <p:cNvSpPr>
            <a:spLocks noGrp="1"/>
          </p:cNvSpPr>
          <p:nvPr>
            <p:ph type="dt" sz="half" idx="10"/>
          </p:nvPr>
        </p:nvSpPr>
        <p:spPr/>
        <p:txBody>
          <a:bodyPr/>
          <a:lstStyle/>
          <a:p>
            <a:endParaRPr lang="en-US" altLang="zh-CN"/>
          </a:p>
        </p:txBody>
      </p:sp>
      <p:sp>
        <p:nvSpPr>
          <p:cNvPr id="5" name="Footer Placeholder 4"/>
          <p:cNvSpPr>
            <a:spLocks noGrp="1"/>
          </p:cNvSpPr>
          <p:nvPr>
            <p:ph type="ftr" sz="quarter" idx="11"/>
          </p:nvPr>
        </p:nvSpPr>
        <p:spPr/>
        <p:txBody>
          <a:bodyPr/>
          <a:lstStyle/>
          <a:p>
            <a:endParaRPr lang="en-US" altLang="zh-CN"/>
          </a:p>
        </p:txBody>
      </p:sp>
      <p:sp>
        <p:nvSpPr>
          <p:cNvPr id="6" name="Slide Number Placeholder 5"/>
          <p:cNvSpPr>
            <a:spLocks noGrp="1"/>
          </p:cNvSpPr>
          <p:nvPr>
            <p:ph type="sldNum" sz="quarter" idx="12"/>
          </p:nvPr>
        </p:nvSpPr>
        <p:spPr/>
        <p:txBody>
          <a:bodyPr/>
          <a:lstStyle/>
          <a:p>
            <a:fld id="{151E0015-FD4A-4563-AEE5-C5E6560A01F9}" type="slidenum">
              <a:rPr lang="zh-CN" altLang="en-US" smtClean="0"/>
              <a:pPr/>
              <a:t>‹#›</a:t>
            </a:fld>
            <a:endParaRPr lang="en-US" altLang="zh-CN">
              <a:latin typeface="Times"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AU"/>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 name="Date Placeholder 3"/>
          <p:cNvSpPr>
            <a:spLocks noGrp="1"/>
          </p:cNvSpPr>
          <p:nvPr>
            <p:ph type="dt" sz="half" idx="10"/>
          </p:nvPr>
        </p:nvSpPr>
        <p:spPr/>
        <p:txBody>
          <a:bodyPr/>
          <a:lstStyle/>
          <a:p>
            <a:endParaRPr lang="en-US" altLang="zh-CN"/>
          </a:p>
        </p:txBody>
      </p:sp>
      <p:sp>
        <p:nvSpPr>
          <p:cNvPr id="5" name="Footer Placeholder 4"/>
          <p:cNvSpPr>
            <a:spLocks noGrp="1"/>
          </p:cNvSpPr>
          <p:nvPr>
            <p:ph type="ftr" sz="quarter" idx="11"/>
          </p:nvPr>
        </p:nvSpPr>
        <p:spPr/>
        <p:txBody>
          <a:bodyPr/>
          <a:lstStyle/>
          <a:p>
            <a:endParaRPr lang="en-US" altLang="zh-CN"/>
          </a:p>
        </p:txBody>
      </p:sp>
      <p:sp>
        <p:nvSpPr>
          <p:cNvPr id="6" name="Slide Number Placeholder 5"/>
          <p:cNvSpPr>
            <a:spLocks noGrp="1"/>
          </p:cNvSpPr>
          <p:nvPr>
            <p:ph type="sldNum" sz="quarter" idx="12"/>
          </p:nvPr>
        </p:nvSpPr>
        <p:spPr/>
        <p:txBody>
          <a:bodyPr/>
          <a:lstStyle/>
          <a:p>
            <a:fld id="{D306880D-4718-41CE-858C-2A31A90BFB90}" type="slidenum">
              <a:rPr lang="zh-CN" altLang="en-US" smtClean="0"/>
              <a:pPr/>
              <a:t>‹#›</a:t>
            </a:fld>
            <a:endParaRPr lang="en-US" altLang="zh-CN">
              <a:latin typeface="Times"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4" name="Date Placeholder 3"/>
          <p:cNvSpPr>
            <a:spLocks noGrp="1"/>
          </p:cNvSpPr>
          <p:nvPr>
            <p:ph type="dt" sz="half" idx="10"/>
          </p:nvPr>
        </p:nvSpPr>
        <p:spPr/>
        <p:txBody>
          <a:bodyPr/>
          <a:lstStyle/>
          <a:p>
            <a:endParaRPr lang="en-US" altLang="zh-CN"/>
          </a:p>
        </p:txBody>
      </p:sp>
      <p:sp>
        <p:nvSpPr>
          <p:cNvPr id="5" name="Footer Placeholder 4"/>
          <p:cNvSpPr>
            <a:spLocks noGrp="1"/>
          </p:cNvSpPr>
          <p:nvPr>
            <p:ph type="ftr" sz="quarter" idx="11"/>
          </p:nvPr>
        </p:nvSpPr>
        <p:spPr/>
        <p:txBody>
          <a:bodyPr/>
          <a:lstStyle/>
          <a:p>
            <a:endParaRPr lang="en-US" altLang="zh-CN"/>
          </a:p>
        </p:txBody>
      </p:sp>
      <p:sp>
        <p:nvSpPr>
          <p:cNvPr id="6" name="Slide Number Placeholder 5"/>
          <p:cNvSpPr>
            <a:spLocks noGrp="1"/>
          </p:cNvSpPr>
          <p:nvPr>
            <p:ph type="sldNum" sz="quarter" idx="12"/>
          </p:nvPr>
        </p:nvSpPr>
        <p:spPr/>
        <p:txBody>
          <a:bodyPr/>
          <a:lstStyle/>
          <a:p>
            <a:fld id="{FAAF4B21-50B4-4265-A742-E335EB1C34A4}" type="slidenum">
              <a:rPr lang="zh-CN" altLang="en-US" smtClean="0"/>
              <a:pPr/>
              <a:t>‹#›</a:t>
            </a:fld>
            <a:endParaRPr lang="en-US" altLang="zh-CN">
              <a:latin typeface="Times" charset="0"/>
            </a:endParaRPr>
          </a:p>
        </p:txBody>
      </p:sp>
      <p:sp>
        <p:nvSpPr>
          <p:cNvPr id="9" name="TextBox 8"/>
          <p:cNvSpPr txBox="1"/>
          <p:nvPr userDrawn="1"/>
        </p:nvSpPr>
        <p:spPr>
          <a:xfrm>
            <a:off x="10001278" y="6286520"/>
            <a:ext cx="1619261" cy="338554"/>
          </a:xfrm>
          <a:prstGeom prst="rect">
            <a:avLst/>
          </a:prstGeom>
          <a:noFill/>
        </p:spPr>
        <p:txBody>
          <a:bodyPr wrap="square" rtlCol="0">
            <a:spAutoFit/>
          </a:bodyPr>
          <a:lstStyle/>
          <a:p>
            <a:pPr algn="r"/>
            <a:r>
              <a:rPr lang="en-AU" sz="1600" dirty="0">
                <a:latin typeface="Arial Narrow" pitchFamily="34" charset="0"/>
              </a:rPr>
              <a:t>2020 / </a:t>
            </a:r>
            <a:fld id="{CDBEEF4B-1684-417A-A8FB-D191C80A855F}" type="slidenum">
              <a:rPr lang="en-AU" sz="1600" smtClean="0">
                <a:latin typeface="Arial Narrow" pitchFamily="34" charset="0"/>
              </a:rPr>
              <a:pPr algn="r"/>
              <a:t>‹#›</a:t>
            </a:fld>
            <a:endParaRPr lang="en-AU" sz="1600" dirty="0">
              <a:latin typeface="Arial Narrow" pitchFamily="34" charset="0"/>
            </a:endParaRPr>
          </a:p>
        </p:txBody>
      </p:sp>
      <p:sp>
        <p:nvSpPr>
          <p:cNvPr id="10" name="TextBox 9"/>
          <p:cNvSpPr txBox="1"/>
          <p:nvPr userDrawn="1"/>
        </p:nvSpPr>
        <p:spPr>
          <a:xfrm>
            <a:off x="1147563" y="6281872"/>
            <a:ext cx="2339102" cy="338554"/>
          </a:xfrm>
          <a:prstGeom prst="rect">
            <a:avLst/>
          </a:prstGeom>
          <a:noFill/>
        </p:spPr>
        <p:txBody>
          <a:bodyPr wrap="none" rtlCol="0">
            <a:spAutoFit/>
          </a:bodyPr>
          <a:lstStyle/>
          <a:p>
            <a:r>
              <a:rPr lang="en-AU" sz="1600" dirty="0">
                <a:latin typeface="Arial Narrow" pitchFamily="34" charset="0"/>
              </a:rPr>
              <a:t>SIT216 User Centred Design</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01600" y="5706000"/>
            <a:ext cx="1034984" cy="1034984"/>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00B0F0"/>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chemeClr val="bg1"/>
                </a:solidFill>
                <a:latin typeface="+mn-lt"/>
              </a:defRPr>
            </a:lvl1pPr>
          </a:lstStyle>
          <a:p>
            <a:r>
              <a:rPr lang="en-AU"/>
              <a:t>Click to edit Master title style</a:t>
            </a:r>
            <a:endParaRPr lang="en-AU"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rgbClr val="F6F240"/>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chemeClr val="tx1"/>
                </a:solidFill>
                <a:latin typeface="+mn-lt"/>
              </a:defRPr>
            </a:lvl1pPr>
          </a:lstStyle>
          <a:p>
            <a:r>
              <a:rPr lang="en-AU"/>
              <a:t>Click to edit Master title style</a:t>
            </a:r>
            <a:endParaRPr lang="en-A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2_Section Header">
    <p:bg>
      <p:bgPr>
        <a:solidFill>
          <a:srgbClr val="3B3B3B"/>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rgbClr val="F6F240"/>
                </a:solidFill>
                <a:latin typeface="+mn-lt"/>
              </a:defRPr>
            </a:lvl1pPr>
          </a:lstStyle>
          <a:p>
            <a:r>
              <a:rPr lang="en-AU"/>
              <a:t>Click to edit Master title style</a:t>
            </a:r>
            <a:endParaRPr lang="en-A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3_Section Header">
    <p:bg>
      <p:bgPr>
        <a:solidFill>
          <a:srgbClr val="4DBA4C"/>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chemeClr val="bg1"/>
                </a:solidFill>
                <a:latin typeface="+mn-lt"/>
              </a:defRPr>
            </a:lvl1pPr>
          </a:lstStyle>
          <a:p>
            <a:r>
              <a:rPr lang="en-AU"/>
              <a:t>Click to edit Master title style</a:t>
            </a:r>
            <a:endParaRPr lang="en-A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4_Section Header">
    <p:bg>
      <p:bgPr>
        <a:solidFill>
          <a:srgbClr val="5B3F67"/>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chemeClr val="bg1"/>
                </a:solidFill>
                <a:latin typeface="+mn-lt"/>
              </a:defRPr>
            </a:lvl1pPr>
          </a:lstStyle>
          <a:p>
            <a:r>
              <a:rPr lang="en-AU"/>
              <a:t>Click to edit Master title style</a:t>
            </a:r>
            <a:endParaRPr lang="en-AU"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5_Section Header">
    <p:bg>
      <p:bgPr>
        <a:solidFill>
          <a:srgbClr val="C01428"/>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chemeClr val="bg1"/>
                </a:solidFill>
                <a:latin typeface="+mn-lt"/>
              </a:defRPr>
            </a:lvl1pPr>
          </a:lstStyle>
          <a:p>
            <a:r>
              <a:rPr lang="en-AU"/>
              <a:t>Click to edit Master title style</a:t>
            </a:r>
            <a:endParaRPr lang="en-AU"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6_Section Header">
    <p:bg>
      <p:bgPr>
        <a:solidFill>
          <a:srgbClr val="FCFFD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904000" y="214289"/>
            <a:ext cx="5812800" cy="4708800"/>
          </a:xfrm>
        </p:spPr>
        <p:txBody>
          <a:bodyPr anchor="b">
            <a:noAutofit/>
          </a:bodyPr>
          <a:lstStyle>
            <a:lvl1pPr marL="0" indent="0" algn="r">
              <a:spcBef>
                <a:spcPts val="0"/>
              </a:spcBef>
              <a:buNone/>
              <a:defRPr sz="30000" b="1">
                <a:solidFill>
                  <a:schemeClr val="tx1">
                    <a:tint val="75000"/>
                  </a:schemeClr>
                </a:solidFill>
                <a:latin typeface="Trebuchet MS"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1</a:t>
            </a:r>
          </a:p>
        </p:txBody>
      </p:sp>
      <p:sp>
        <p:nvSpPr>
          <p:cNvPr id="2" name="Title 1"/>
          <p:cNvSpPr>
            <a:spLocks noGrp="1"/>
          </p:cNvSpPr>
          <p:nvPr>
            <p:ph type="title"/>
          </p:nvPr>
        </p:nvSpPr>
        <p:spPr>
          <a:xfrm>
            <a:off x="571200" y="2131200"/>
            <a:ext cx="11049600" cy="4298400"/>
          </a:xfrm>
        </p:spPr>
        <p:txBody>
          <a:bodyPr anchor="t">
            <a:normAutofit/>
          </a:bodyPr>
          <a:lstStyle>
            <a:lvl1pPr algn="l">
              <a:defRPr sz="4400" b="1" cap="all">
                <a:solidFill>
                  <a:srgbClr val="3B3B3B"/>
                </a:solidFill>
                <a:latin typeface="+mn-lt"/>
              </a:defRPr>
            </a:lvl1pPr>
          </a:lstStyle>
          <a:p>
            <a:r>
              <a:rPr lang="en-AU"/>
              <a:t>Click to edit Master title style</a:t>
            </a:r>
            <a:endParaRPr lang="en-AU"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1143000"/>
          </a:xfrm>
          <a:prstGeom prst="rect">
            <a:avLst/>
          </a:prstGeom>
        </p:spPr>
        <p:txBody>
          <a:bodyPr vert="horz" lIns="91440" tIns="45720" rIns="91440" bIns="45720" rtlCol="0" anchor="ctr">
            <a:normAutofit/>
          </a:bodyPr>
          <a:lstStyle/>
          <a:p>
            <a:r>
              <a:rPr lang="en-AU"/>
              <a:t>Click to edit Master title style</a:t>
            </a:r>
          </a:p>
        </p:txBody>
      </p:sp>
      <p:sp>
        <p:nvSpPr>
          <p:cNvPr id="3" name="Text Placeholder 2"/>
          <p:cNvSpPr>
            <a:spLocks noGrp="1"/>
          </p:cNvSpPr>
          <p:nvPr>
            <p:ph type="body" idx="1"/>
          </p:nvPr>
        </p:nvSpPr>
        <p:spPr>
          <a:xfrm>
            <a:off x="609600" y="1295403"/>
            <a:ext cx="10972800" cy="4830763"/>
          </a:xfrm>
          <a:prstGeom prst="rect">
            <a:avLst/>
          </a:prstGeom>
        </p:spPr>
        <p:txBody>
          <a:bodyPr vert="horz" lIns="91440" tIns="45720" rIns="91440" bIns="45720" rtlCol="0">
            <a:normAutofit/>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ltLang="zh-CN" dirty="0"/>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zh-CN"/>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3F3CFE-A004-4CE5-AE67-440CC4F3FF78}" type="slidenum">
              <a:rPr lang="zh-CN" altLang="en-US" smtClean="0"/>
              <a:pPr/>
              <a:t>‹#›</a:t>
            </a:fld>
            <a:endParaRPr lang="en-US" altLang="zh-CN"/>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hyperlink" Target="http://www.slideshare.net/billder/language-of-interaction-idea08-presentation" TargetMode="External"/><Relationship Id="rId2" Type="http://schemas.openxmlformats.org/officeDocument/2006/relationships/hyperlink" Target="http://www.ixd101.com/" TargetMode="Externa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timetoast.com/timelines/technology-in-the-1950s" TargetMode="External"/><Relationship Id="rId2" Type="http://schemas.openxmlformats.org/officeDocument/2006/relationships/hyperlink" Target="https://bizfluent.com/info-8167994-major-inventions-1940s.html" TargetMode="External"/><Relationship Id="rId1" Type="http://schemas.openxmlformats.org/officeDocument/2006/relationships/slideLayout" Target="../slideLayouts/slideLayout2.xml"/><Relationship Id="rId4" Type="http://schemas.openxmlformats.org/officeDocument/2006/relationships/hyperlink" Target="https://youtu.be/Q07PhW5sCEk"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youtu.be/495nCzxM9PI"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dougengelbart.org/pubs/augment-3906.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youtu.be/Cn4vC80Pv6Q" TargetMode="External"/><Relationship Id="rId2" Type="http://schemas.openxmlformats.org/officeDocument/2006/relationships/hyperlink" Target="https://youtu.be/M0zgj2p7Ww4" TargetMode="External"/><Relationship Id="rId1" Type="http://schemas.openxmlformats.org/officeDocument/2006/relationships/slideLayout" Target="../slideLayouts/slideLayout2.xml"/><Relationship Id="rId4" Type="http://schemas.openxmlformats.org/officeDocument/2006/relationships/hyperlink" Target="https://youtu.be/pQocN_c2uLI"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techterms.com/definition/wimp"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youtu.be/Xi0elpyO1Kw"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youtu.be/A31OTYRKZXg" TargetMode="External"/><Relationship Id="rId2" Type="http://schemas.openxmlformats.org/officeDocument/2006/relationships/hyperlink" Target="https://youtu.be/lXSAkIIv9e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socrative.com/"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jpeg"/><Relationship Id="rId7"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png"/><Relationship Id="rId4" Type="http://schemas.openxmlformats.org/officeDocument/2006/relationships/image" Target="../media/image22.jpeg"/></Relationships>
</file>

<file path=ppt/slides/_rels/slide47.xml.rels><?xml version="1.0" encoding="UTF-8" standalone="yes"?>
<Relationships xmlns="http://schemas.openxmlformats.org/package/2006/relationships"><Relationship Id="rId3" Type="http://schemas.openxmlformats.org/officeDocument/2006/relationships/hyperlink" Target="https://prezi.com/gallery/" TargetMode="External"/><Relationship Id="rId2" Type="http://schemas.openxmlformats.org/officeDocument/2006/relationships/hyperlink" Target="http://prezi.com/"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32.tmp"/><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s://www.lingscars.com/" TargetMode="Externa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ctrTitle"/>
          </p:nvPr>
        </p:nvSpPr>
        <p:spPr>
          <a:xfrm>
            <a:off x="2063552" y="1285861"/>
            <a:ext cx="8064896" cy="2314590"/>
          </a:xfrm>
        </p:spPr>
        <p:txBody>
          <a:bodyPr/>
          <a:lstStyle/>
          <a:p>
            <a:pPr algn="ctr"/>
            <a:r>
              <a:rPr lang="en-AU" dirty="0">
                <a:effectLst>
                  <a:outerShdw blurRad="38100" dist="38100" dir="2700000" algn="tl">
                    <a:srgbClr val="C0C0C0"/>
                  </a:outerShdw>
                </a:effectLst>
              </a:rPr>
              <a:t>SIT216</a:t>
            </a:r>
            <a:br>
              <a:rPr lang="en-AU" dirty="0">
                <a:effectLst>
                  <a:outerShdw blurRad="38100" dist="38100" dir="2700000" algn="tl">
                    <a:srgbClr val="C0C0C0"/>
                  </a:outerShdw>
                </a:effectLst>
              </a:rPr>
            </a:br>
            <a:r>
              <a:rPr lang="en-US" b="1" dirty="0">
                <a:effectLst>
                  <a:outerShdw blurRad="38100" dist="38100" dir="2700000" algn="tl">
                    <a:srgbClr val="000000">
                      <a:alpha val="43137"/>
                    </a:srgbClr>
                  </a:outerShdw>
                </a:effectLst>
              </a:rPr>
              <a:t>User </a:t>
            </a:r>
            <a:r>
              <a:rPr lang="en-US" b="1" dirty="0" err="1">
                <a:effectLst>
                  <a:outerShdw blurRad="38100" dist="38100" dir="2700000" algn="tl">
                    <a:srgbClr val="000000">
                      <a:alpha val="43137"/>
                    </a:srgbClr>
                  </a:outerShdw>
                </a:effectLst>
              </a:rPr>
              <a:t>Centred</a:t>
            </a:r>
            <a:r>
              <a:rPr lang="en-US" b="1" dirty="0">
                <a:effectLst>
                  <a:outerShdw blurRad="38100" dist="38100" dir="2700000" algn="tl">
                    <a:srgbClr val="000000">
                      <a:alpha val="43137"/>
                    </a:srgbClr>
                  </a:outerShdw>
                </a:effectLst>
              </a:rPr>
              <a:t> Design</a:t>
            </a:r>
            <a:endParaRPr lang="en-AU" b="1" dirty="0">
              <a:effectLst>
                <a:outerShdw blurRad="38100" dist="38100" dir="2700000" algn="tl">
                  <a:srgbClr val="000000">
                    <a:alpha val="43137"/>
                  </a:srgbClr>
                </a:outerShdw>
              </a:effectLst>
            </a:endParaRPr>
          </a:p>
        </p:txBody>
      </p:sp>
      <p:sp>
        <p:nvSpPr>
          <p:cNvPr id="45059" name="Rectangle 3"/>
          <p:cNvSpPr>
            <a:spLocks noGrp="1" noChangeArrowheads="1"/>
          </p:cNvSpPr>
          <p:nvPr>
            <p:ph type="subTitle" idx="1"/>
          </p:nvPr>
        </p:nvSpPr>
        <p:spPr/>
        <p:txBody>
          <a:bodyPr>
            <a:normAutofit/>
          </a:bodyPr>
          <a:lstStyle/>
          <a:p>
            <a:r>
              <a:rPr lang="en-AU" b="1">
                <a:solidFill>
                  <a:schemeClr val="accent1">
                    <a:lumMod val="20000"/>
                    <a:lumOff val="80000"/>
                  </a:schemeClr>
                </a:solidFill>
              </a:rPr>
              <a:t>Topic 5</a:t>
            </a:r>
            <a:endParaRPr lang="en-AU" b="1" dirty="0">
              <a:solidFill>
                <a:schemeClr val="accent1">
                  <a:lumMod val="20000"/>
                  <a:lumOff val="80000"/>
                </a:schemeClr>
              </a:solidFill>
            </a:endParaRPr>
          </a:p>
          <a:p>
            <a:r>
              <a:rPr lang="en-AU" dirty="0"/>
              <a:t>Interaction Design</a:t>
            </a:r>
          </a:p>
        </p:txBody>
      </p:sp>
    </p:spTree>
    <p:extLst>
      <p:ext uri="{BB962C8B-B14F-4D97-AF65-F5344CB8AC3E}">
        <p14:creationId xmlns:p14="http://schemas.microsoft.com/office/powerpoint/2010/main" val="14071571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solidFill>
            <a:srgbClr val="C01428"/>
          </a:solidFill>
        </p:spPr>
        <p:txBody>
          <a:bodyPr/>
          <a:lstStyle/>
          <a:p>
            <a:r>
              <a:rPr lang="en-US" b="1" dirty="0">
                <a:solidFill>
                  <a:srgbClr val="F2F2F2"/>
                </a:solidFill>
              </a:rPr>
              <a:t>Approaches</a:t>
            </a:r>
          </a:p>
        </p:txBody>
      </p:sp>
      <p:sp>
        <p:nvSpPr>
          <p:cNvPr id="4" name="Content Placeholder 3"/>
          <p:cNvSpPr>
            <a:spLocks noGrp="1"/>
          </p:cNvSpPr>
          <p:nvPr>
            <p:ph idx="1"/>
          </p:nvPr>
        </p:nvSpPr>
        <p:spPr/>
        <p:txBody>
          <a:bodyPr/>
          <a:lstStyle/>
          <a:p>
            <a:pPr>
              <a:lnSpc>
                <a:spcPct val="90000"/>
              </a:lnSpc>
            </a:pPr>
            <a:r>
              <a:rPr lang="en-US" dirty="0"/>
              <a:t>Assumptions:</a:t>
            </a:r>
          </a:p>
          <a:p>
            <a:pPr lvl="1">
              <a:lnSpc>
                <a:spcPct val="90000"/>
              </a:lnSpc>
            </a:pPr>
            <a:r>
              <a:rPr lang="en-US" dirty="0"/>
              <a:t>modern interactive systems are more usable than those built in the past</a:t>
            </a:r>
          </a:p>
          <a:p>
            <a:pPr lvl="1">
              <a:lnSpc>
                <a:spcPct val="90000"/>
              </a:lnSpc>
            </a:pPr>
            <a:r>
              <a:rPr lang="en-US" dirty="0"/>
              <a:t>there is considerable room for improvement</a:t>
            </a:r>
          </a:p>
          <a:p>
            <a:pPr lvl="1">
              <a:lnSpc>
                <a:spcPct val="90000"/>
              </a:lnSpc>
            </a:pPr>
            <a:r>
              <a:rPr lang="en-US" dirty="0"/>
              <a:t>usability comes from the use of technology to augment the power of the human</a:t>
            </a:r>
          </a:p>
          <a:p>
            <a:pPr lvl="1">
              <a:lnSpc>
                <a:spcPct val="90000"/>
              </a:lnSpc>
            </a:pPr>
            <a:r>
              <a:rPr lang="en-US" dirty="0"/>
              <a:t>paradigms depend on technological advances</a:t>
            </a:r>
          </a:p>
          <a:p>
            <a:pPr lvl="1">
              <a:lnSpc>
                <a:spcPct val="90000"/>
              </a:lnSpc>
            </a:pPr>
            <a:r>
              <a:rPr lang="en-US" dirty="0"/>
              <a:t>principles depend on understanding the human element.</a:t>
            </a:r>
          </a:p>
          <a:p>
            <a:endParaRPr lang="en-AU" dirty="0"/>
          </a:p>
        </p:txBody>
      </p:sp>
    </p:spTree>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7891" name="Content Placeholder 6"/>
          <p:cNvSpPr>
            <a:spLocks noGrp="1"/>
          </p:cNvSpPr>
          <p:nvPr>
            <p:ph idx="1"/>
          </p:nvPr>
        </p:nvSpPr>
        <p:spPr/>
        <p:txBody>
          <a:bodyPr/>
          <a:lstStyle/>
          <a:p>
            <a:pPr eaLnBrk="1" hangingPunct="1"/>
            <a:r>
              <a:rPr lang="en-AU" dirty="0"/>
              <a:t>Other readings: </a:t>
            </a:r>
          </a:p>
          <a:p>
            <a:pPr lvl="1"/>
            <a:r>
              <a:rPr lang="en-AU" dirty="0"/>
              <a:t>101 Things I Learned in Interaction Design School</a:t>
            </a:r>
            <a:br>
              <a:rPr lang="en-AU" dirty="0"/>
            </a:br>
            <a:r>
              <a:rPr lang="en-US" dirty="0">
                <a:hlinkClick r:id="rId2"/>
              </a:rPr>
              <a:t>http://www.ixd101.com/</a:t>
            </a:r>
            <a:endParaRPr lang="en-US" dirty="0"/>
          </a:p>
          <a:p>
            <a:pPr lvl="1"/>
            <a:r>
              <a:rPr lang="en-US" dirty="0"/>
              <a:t>Language of Interaction (Bill </a:t>
            </a:r>
            <a:r>
              <a:rPr lang="en-US" dirty="0" err="1"/>
              <a:t>DeRouchey</a:t>
            </a:r>
            <a:r>
              <a:rPr lang="en-US" dirty="0"/>
              <a:t>)</a:t>
            </a:r>
            <a:br>
              <a:rPr lang="en-AU" dirty="0"/>
            </a:br>
            <a:r>
              <a:rPr lang="en-US" dirty="0">
                <a:hlinkClick r:id="rId3"/>
              </a:rPr>
              <a:t>http://www.slideshare.net/billder/language-of-interaction-idea08-presentation</a:t>
            </a:r>
            <a:endParaRPr lang="en-US" dirty="0"/>
          </a:p>
          <a:p>
            <a:pPr lvl="1"/>
            <a:endParaRPr lang="en-AU" dirty="0"/>
          </a:p>
        </p:txBody>
      </p:sp>
    </p:spTree>
    <p:extLst>
      <p:ext uri="{BB962C8B-B14F-4D97-AF65-F5344CB8AC3E}">
        <p14:creationId xmlns:p14="http://schemas.microsoft.com/office/powerpoint/2010/main" val="19023609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4DBA4C"/>
          </a:solidFill>
        </p:spPr>
        <p:txBody>
          <a:bodyPr/>
          <a:lstStyle/>
          <a:p>
            <a:pPr eaLnBrk="1" hangingPunct="1"/>
            <a:r>
              <a:rPr lang="en-AU" b="1" dirty="0">
                <a:solidFill>
                  <a:srgbClr val="F2F2F2"/>
                </a:solidFill>
              </a:rPr>
              <a:t>Activity – Usability Principles</a:t>
            </a:r>
          </a:p>
        </p:txBody>
      </p:sp>
      <p:sp>
        <p:nvSpPr>
          <p:cNvPr id="28675" name="Rectangle 3"/>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AU" dirty="0"/>
              <a:t>You have 15 minutes to complete the anonymous multiple choice quiz to test your </a:t>
            </a:r>
            <a:r>
              <a:rPr lang="en-AU" i="1" dirty="0"/>
              <a:t>initial understanding</a:t>
            </a:r>
            <a:r>
              <a:rPr lang="en-AU" dirty="0"/>
              <a:t> of the usability principles we have just covered –</a:t>
            </a:r>
            <a:r>
              <a:rPr lang="en-AU" b="1" dirty="0"/>
              <a:t> simple natural dialogue, speak the user’s language, minimise user memory load, consistency, feedback, clearly marked exits, shortcuts, prevent errors, error messages and modes</a:t>
            </a:r>
          </a:p>
          <a:p>
            <a:r>
              <a:rPr lang="en-AU" dirty="0"/>
              <a:t>We will have a brief discussion on the results</a:t>
            </a:r>
          </a:p>
          <a:p>
            <a:endParaRPr lang="en-AU" dirty="0"/>
          </a:p>
          <a:p>
            <a:pPr eaLnBrk="1" hangingPunct="1"/>
            <a:endParaRPr lang="en-AU" dirty="0"/>
          </a:p>
        </p:txBody>
      </p:sp>
    </p:spTree>
    <p:extLst>
      <p:ext uri="{BB962C8B-B14F-4D97-AF65-F5344CB8AC3E}">
        <p14:creationId xmlns:p14="http://schemas.microsoft.com/office/powerpoint/2010/main" val="100355350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solidFill>
            <a:srgbClr val="3B3B3B"/>
          </a:solidFill>
        </p:spPr>
        <p:txBody>
          <a:bodyPr/>
          <a:lstStyle/>
          <a:p>
            <a:r>
              <a:rPr lang="en-US" b="1" dirty="0">
                <a:solidFill>
                  <a:schemeClr val="bg1">
                    <a:lumMod val="95000"/>
                  </a:schemeClr>
                </a:solidFill>
              </a:rPr>
              <a:t>Summary</a:t>
            </a:r>
          </a:p>
        </p:txBody>
      </p:sp>
      <p:sp>
        <p:nvSpPr>
          <p:cNvPr id="18435" name="Rectangle 3"/>
          <p:cNvSpPr>
            <a:spLocks noGrp="1" noChangeArrowheads="1"/>
          </p:cNvSpPr>
          <p:nvPr>
            <p:ph idx="1"/>
          </p:nvPr>
        </p:nvSpPr>
        <p:spPr/>
        <p:txBody>
          <a:bodyPr>
            <a:normAutofit/>
          </a:bodyPr>
          <a:lstStyle/>
          <a:p>
            <a:pPr>
              <a:lnSpc>
                <a:spcPct val="90000"/>
              </a:lnSpc>
            </a:pPr>
            <a:r>
              <a:rPr lang="en-US" dirty="0"/>
              <a:t>Interaction design should allow users to fulfill their goals using systems that keep them well-informed.</a:t>
            </a:r>
          </a:p>
          <a:p>
            <a:pPr>
              <a:lnSpc>
                <a:spcPct val="90000"/>
              </a:lnSpc>
            </a:pPr>
            <a:r>
              <a:rPr lang="en-US" dirty="0"/>
              <a:t>The evolution of interaction paradigms have enabled today’s touch/gesture-based systems.</a:t>
            </a:r>
          </a:p>
          <a:p>
            <a:pPr>
              <a:lnSpc>
                <a:spcPct val="90000"/>
              </a:lnSpc>
            </a:pPr>
            <a:r>
              <a:rPr lang="en-US" dirty="0"/>
              <a:t>Interaction is a dialogue between you and the system.</a:t>
            </a:r>
          </a:p>
          <a:p>
            <a:pPr>
              <a:lnSpc>
                <a:spcPct val="90000"/>
              </a:lnSpc>
            </a:pPr>
            <a:r>
              <a:rPr lang="en-US" dirty="0"/>
              <a:t>Interaction styles can take on many appearances such as menus, forms, and Q&amp;A.</a:t>
            </a:r>
          </a:p>
        </p:txBody>
      </p:sp>
    </p:spTree>
    <p:extLst>
      <p:ext uri="{BB962C8B-B14F-4D97-AF65-F5344CB8AC3E}">
        <p14:creationId xmlns:p14="http://schemas.microsoft.com/office/powerpoint/2010/main" val="256973238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solidFill>
            <a:srgbClr val="3B3B3B"/>
          </a:solidFill>
        </p:spPr>
        <p:txBody>
          <a:bodyPr/>
          <a:lstStyle/>
          <a:p>
            <a:r>
              <a:rPr lang="en-US" b="1" dirty="0">
                <a:solidFill>
                  <a:schemeClr val="bg1">
                    <a:lumMod val="95000"/>
                  </a:schemeClr>
                </a:solidFill>
              </a:rPr>
              <a:t>Summary (cont.)</a:t>
            </a:r>
          </a:p>
        </p:txBody>
      </p:sp>
      <p:sp>
        <p:nvSpPr>
          <p:cNvPr id="18435" name="Rectangle 3"/>
          <p:cNvSpPr>
            <a:spLocks noGrp="1" noChangeArrowheads="1"/>
          </p:cNvSpPr>
          <p:nvPr>
            <p:ph idx="1"/>
          </p:nvPr>
        </p:nvSpPr>
        <p:spPr/>
        <p:txBody>
          <a:bodyPr>
            <a:normAutofit/>
          </a:bodyPr>
          <a:lstStyle/>
          <a:p>
            <a:pPr>
              <a:lnSpc>
                <a:spcPct val="90000"/>
              </a:lnSpc>
            </a:pPr>
            <a:r>
              <a:rPr lang="en-US" dirty="0"/>
              <a:t>Usable interfaces require a good conceptual model, visible UI elements, natural mapping, and provide feedback.</a:t>
            </a:r>
          </a:p>
          <a:p>
            <a:pPr>
              <a:lnSpc>
                <a:spcPct val="90000"/>
              </a:lnSpc>
            </a:pPr>
            <a:r>
              <a:rPr lang="en-US" dirty="0"/>
              <a:t>Interfaces can be deemed “more usable” if the factors that are associated with the design attributes are considered.</a:t>
            </a:r>
          </a:p>
          <a:p>
            <a:pPr>
              <a:lnSpc>
                <a:spcPct val="90000"/>
              </a:lnSpc>
            </a:pPr>
            <a:r>
              <a:rPr lang="en-US" dirty="0"/>
              <a:t>Usability principles are extensive. Their intention is to allow a successful dialogue between you and the interface (system).</a:t>
            </a:r>
          </a:p>
        </p:txBody>
      </p:sp>
    </p:spTree>
    <p:extLst>
      <p:ext uri="{BB962C8B-B14F-4D97-AF65-F5344CB8AC3E}">
        <p14:creationId xmlns:p14="http://schemas.microsoft.com/office/powerpoint/2010/main" val="185371960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solidFill>
            <a:srgbClr val="3B3B3B"/>
          </a:solidFill>
        </p:spPr>
        <p:txBody>
          <a:bodyPr/>
          <a:lstStyle/>
          <a:p>
            <a:r>
              <a:rPr lang="en-AU" b="1" dirty="0">
                <a:solidFill>
                  <a:srgbClr val="F2F2F2"/>
                </a:solidFill>
              </a:rPr>
              <a:t>Next topic...</a:t>
            </a:r>
          </a:p>
        </p:txBody>
      </p:sp>
      <p:sp>
        <p:nvSpPr>
          <p:cNvPr id="5123" name="Rectangle 3"/>
          <p:cNvSpPr>
            <a:spLocks noGrp="1" noChangeArrowheads="1"/>
          </p:cNvSpPr>
          <p:nvPr>
            <p:ph idx="1"/>
          </p:nvPr>
        </p:nvSpPr>
        <p:spPr/>
        <p:txBody>
          <a:bodyPr/>
          <a:lstStyle/>
          <a:p>
            <a:r>
              <a:rPr lang="en-AU" dirty="0"/>
              <a:t>Interface design principles </a:t>
            </a:r>
            <a:r>
              <a:rPr lang="en-AU"/>
              <a:t>and characteristics</a:t>
            </a:r>
            <a:endParaRPr lang="en-AU" dirty="0"/>
          </a:p>
        </p:txBody>
      </p:sp>
    </p:spTree>
    <p:extLst>
      <p:ext uri="{BB962C8B-B14F-4D97-AF65-F5344CB8AC3E}">
        <p14:creationId xmlns:p14="http://schemas.microsoft.com/office/powerpoint/2010/main" val="2246799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chemeClr val="tx1">
                    <a:lumMod val="75000"/>
                    <a:lumOff val="25000"/>
                  </a:schemeClr>
                </a:solidFill>
              </a:rPr>
              <a:t>2</a:t>
            </a:r>
          </a:p>
        </p:txBody>
      </p:sp>
      <p:sp>
        <p:nvSpPr>
          <p:cNvPr id="3" name="Title 2"/>
          <p:cNvSpPr>
            <a:spLocks noGrp="1"/>
          </p:cNvSpPr>
          <p:nvPr>
            <p:ph type="title"/>
          </p:nvPr>
        </p:nvSpPr>
        <p:spPr/>
        <p:txBody>
          <a:bodyPr/>
          <a:lstStyle/>
          <a:p>
            <a:r>
              <a:rPr lang="en-AU" dirty="0"/>
              <a:t>Interaction </a:t>
            </a:r>
            <a:br>
              <a:rPr lang="en-AU" dirty="0"/>
            </a:br>
            <a:r>
              <a:rPr lang="en-AU" dirty="0"/>
              <a:t>Paradigms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solidFill>
            <a:srgbClr val="F7F43E"/>
          </a:solidFill>
        </p:spPr>
        <p:txBody>
          <a:bodyPr/>
          <a:lstStyle/>
          <a:p>
            <a:r>
              <a:rPr lang="en-US" b="1" dirty="0">
                <a:solidFill>
                  <a:schemeClr val="tx1">
                    <a:lumMod val="75000"/>
                    <a:lumOff val="25000"/>
                  </a:schemeClr>
                </a:solidFill>
              </a:rPr>
              <a:t>Paradigms for Interaction</a:t>
            </a:r>
          </a:p>
        </p:txBody>
      </p:sp>
      <p:sp>
        <p:nvSpPr>
          <p:cNvPr id="22531" name="Rectangle 3"/>
          <p:cNvSpPr>
            <a:spLocks noGrp="1" noChangeArrowheads="1"/>
          </p:cNvSpPr>
          <p:nvPr>
            <p:ph idx="1"/>
          </p:nvPr>
        </p:nvSpPr>
        <p:spPr/>
        <p:txBody>
          <a:bodyPr>
            <a:normAutofit lnSpcReduction="10000"/>
          </a:bodyPr>
          <a:lstStyle/>
          <a:p>
            <a:r>
              <a:rPr lang="en-US" dirty="0"/>
              <a:t>Time-sharing</a:t>
            </a:r>
          </a:p>
          <a:p>
            <a:pPr lvl="1"/>
            <a:r>
              <a:rPr lang="en-US" dirty="0"/>
              <a:t>1940s and 50s: explosive technological growth</a:t>
            </a:r>
          </a:p>
          <a:p>
            <a:pPr lvl="2"/>
            <a:r>
              <a:rPr lang="en-AU" dirty="0">
                <a:hlinkClick r:id="rId2"/>
              </a:rPr>
              <a:t>https://bizfluent.com/info-8167994-major-inventions-1940s.html</a:t>
            </a:r>
            <a:endParaRPr lang="en-US" dirty="0">
              <a:hlinkClick r:id="rId3"/>
            </a:endParaRPr>
          </a:p>
          <a:p>
            <a:pPr lvl="2"/>
            <a:r>
              <a:rPr lang="en-US" dirty="0">
                <a:hlinkClick r:id="rId3"/>
              </a:rPr>
              <a:t>https://www.timetoast.com/timelines/technology-in-the-1950s</a:t>
            </a:r>
            <a:endParaRPr lang="en-US" dirty="0"/>
          </a:p>
          <a:p>
            <a:pPr lvl="1"/>
            <a:r>
              <a:rPr lang="en-US" dirty="0"/>
              <a:t>1960s: time-sharing systems to channel the power</a:t>
            </a:r>
          </a:p>
          <a:p>
            <a:pPr lvl="1"/>
            <a:r>
              <a:rPr lang="en-US" dirty="0"/>
              <a:t>Move from batch to interactive systems</a:t>
            </a:r>
          </a:p>
          <a:p>
            <a:pPr lvl="1"/>
            <a:r>
              <a:rPr lang="en-US" dirty="0"/>
              <a:t>Interaction now, was not a linear, preplanned activity directed towards the computer.</a:t>
            </a:r>
          </a:p>
          <a:p>
            <a:pPr lvl="1"/>
            <a:r>
              <a:rPr lang="en-US" dirty="0"/>
              <a:t>Video – </a:t>
            </a:r>
            <a:r>
              <a:rPr lang="en-AU" i="1" dirty="0"/>
              <a:t>1963 Timesharing: A Solution to Computer Bottlenecks</a:t>
            </a:r>
            <a:r>
              <a:rPr lang="en-US" dirty="0"/>
              <a:t>: </a:t>
            </a:r>
            <a:r>
              <a:rPr lang="en-US" dirty="0">
                <a:hlinkClick r:id="rId4"/>
              </a:rPr>
              <a:t>https://youtu.be/Q07PhW5sCEk</a:t>
            </a:r>
            <a:endParaRPr lang="en-US" dirty="0"/>
          </a:p>
          <a:p>
            <a:pPr lvl="1"/>
            <a:endParaRPr lang="en-US"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3555" name="Rectangle 3"/>
          <p:cNvSpPr>
            <a:spLocks noGrp="1" noChangeArrowheads="1"/>
          </p:cNvSpPr>
          <p:nvPr>
            <p:ph idx="1"/>
          </p:nvPr>
        </p:nvSpPr>
        <p:spPr/>
        <p:txBody>
          <a:bodyPr/>
          <a:lstStyle/>
          <a:p>
            <a:r>
              <a:rPr lang="en-US" dirty="0"/>
              <a:t>Video-display units</a:t>
            </a:r>
          </a:p>
          <a:p>
            <a:pPr lvl="1"/>
            <a:r>
              <a:rPr lang="en-US" dirty="0"/>
              <a:t>a medium other than paper for displaying information</a:t>
            </a:r>
          </a:p>
          <a:p>
            <a:pPr lvl="1"/>
            <a:r>
              <a:rPr lang="en-US" dirty="0"/>
              <a:t>1962 - </a:t>
            </a:r>
            <a:r>
              <a:rPr lang="en-US" dirty="0">
                <a:hlinkClick r:id="rId2"/>
              </a:rPr>
              <a:t>Sutherland’s Sketchpad</a:t>
            </a:r>
            <a:endParaRPr lang="en-US" dirty="0"/>
          </a:p>
          <a:p>
            <a:pPr lvl="2"/>
            <a:r>
              <a:rPr lang="en-US" dirty="0"/>
              <a:t>Something other than data processing</a:t>
            </a:r>
          </a:p>
          <a:p>
            <a:pPr lvl="2"/>
            <a:r>
              <a:rPr lang="en-US" dirty="0"/>
              <a:t>The computer was made to speak a human language rather than the other way round</a:t>
            </a:r>
          </a:p>
          <a:p>
            <a:pPr lvl="2"/>
            <a:r>
              <a:rPr lang="en-US" dirty="0"/>
              <a:t>Demonstrated how a technological advance can alter the paradigm for interaction.</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pic>
        <p:nvPicPr>
          <p:cNvPr id="4" name="Content Placeholder 2">
            <a:extLst>
              <a:ext uri="{FF2B5EF4-FFF2-40B4-BE49-F238E27FC236}">
                <a16:creationId xmlns:a16="http://schemas.microsoft.com/office/drawing/2014/main" id="{B6124397-2AB3-45BB-8407-4C61A5CADF8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15042" y="1295400"/>
            <a:ext cx="6361916" cy="4830763"/>
          </a:xfrm>
        </p:spPr>
      </p:pic>
    </p:spTree>
    <p:extLst>
      <p:ext uri="{BB962C8B-B14F-4D97-AF65-F5344CB8AC3E}">
        <p14:creationId xmlns:p14="http://schemas.microsoft.com/office/powerpoint/2010/main" val="20395902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4579" name="Rectangle 3"/>
          <p:cNvSpPr>
            <a:spLocks noGrp="1" noChangeArrowheads="1"/>
          </p:cNvSpPr>
          <p:nvPr>
            <p:ph idx="1"/>
          </p:nvPr>
        </p:nvSpPr>
        <p:spPr>
          <a:xfrm>
            <a:off x="623392" y="1295403"/>
            <a:ext cx="10945216" cy="4830763"/>
          </a:xfrm>
        </p:spPr>
        <p:txBody>
          <a:bodyPr/>
          <a:lstStyle/>
          <a:p>
            <a:r>
              <a:rPr lang="en-US" dirty="0"/>
              <a:t>Programming toolkits</a:t>
            </a:r>
          </a:p>
          <a:p>
            <a:pPr lvl="1"/>
            <a:r>
              <a:rPr lang="en-US" dirty="0" err="1"/>
              <a:t>Englebart</a:t>
            </a:r>
            <a:r>
              <a:rPr lang="en-US" dirty="0"/>
              <a:t> (</a:t>
            </a:r>
            <a:r>
              <a:rPr lang="en-US" dirty="0">
                <a:hlinkClick r:id="rId2"/>
              </a:rPr>
              <a:t>Stanford Research Institute 1962</a:t>
            </a:r>
            <a:r>
              <a:rPr lang="en-US" dirty="0"/>
              <a:t>): increasing one’s capabilities by augmenting one’s intellect</a:t>
            </a:r>
          </a:p>
          <a:p>
            <a:pPr lvl="2"/>
            <a:r>
              <a:rPr lang="en-US" dirty="0"/>
              <a:t>word processing</a:t>
            </a:r>
          </a:p>
          <a:p>
            <a:pPr lvl="2"/>
            <a:r>
              <a:rPr lang="en-US" dirty="0"/>
              <a:t>the mouse (late 70s)</a:t>
            </a:r>
          </a:p>
          <a:p>
            <a:pPr lvl="1"/>
            <a:r>
              <a:rPr lang="en-US" dirty="0"/>
              <a:t>Toolkits: provide building blocks to produce complex interactive systems.</a:t>
            </a:r>
          </a:p>
        </p:txBody>
      </p:sp>
      <p:pic>
        <p:nvPicPr>
          <p:cNvPr id="5" name="Picture 2" descr="http://files.tested.com/photos/2012/03/16/55-35471-1968_demo_teaser.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23792" y="4437112"/>
            <a:ext cx="3744416" cy="210311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968208" y="5801562"/>
            <a:ext cx="2546561" cy="738664"/>
          </a:xfrm>
          <a:prstGeom prst="rect">
            <a:avLst/>
          </a:prstGeom>
        </p:spPr>
        <p:txBody>
          <a:bodyPr wrap="square">
            <a:spAutoFit/>
          </a:bodyPr>
          <a:lstStyle/>
          <a:p>
            <a:r>
              <a:rPr lang="en-AU" sz="1050" b="1" dirty="0">
                <a:latin typeface="+mn-lt"/>
              </a:rPr>
              <a:t>Source: </a:t>
            </a:r>
            <a:r>
              <a:rPr lang="en-AU" sz="1050" dirty="0">
                <a:latin typeface="+mn-lt"/>
              </a:rPr>
              <a:t>http://www.tested.com/tech/3630-the-mother-of-all-demos-revolutionized-computing-interfaces-in-1968-video/</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5603" name="Rectangle 3"/>
          <p:cNvSpPr>
            <a:spLocks noGrp="1" noChangeArrowheads="1"/>
          </p:cNvSpPr>
          <p:nvPr>
            <p:ph idx="1"/>
          </p:nvPr>
        </p:nvSpPr>
        <p:spPr/>
        <p:txBody>
          <a:bodyPr/>
          <a:lstStyle/>
          <a:p>
            <a:r>
              <a:rPr lang="en-US" dirty="0"/>
              <a:t>Personal computing:</a:t>
            </a:r>
          </a:p>
          <a:p>
            <a:pPr lvl="1"/>
            <a:r>
              <a:rPr lang="en-US" dirty="0"/>
              <a:t>A system is more powerful as it becomes easier to use</a:t>
            </a:r>
          </a:p>
          <a:p>
            <a:pPr lvl="1"/>
            <a:r>
              <a:rPr lang="en-US" dirty="0"/>
              <a:t>Computing in small, powerful machines dedicated to the individual</a:t>
            </a:r>
          </a:p>
          <a:p>
            <a:pPr lvl="1"/>
            <a:r>
              <a:rPr lang="en-US" dirty="0" err="1"/>
              <a:t>PARC</a:t>
            </a:r>
            <a:r>
              <a:rPr lang="en-US" dirty="0"/>
              <a:t> (Palo Alto Research Center) - research and development </a:t>
            </a:r>
            <a:r>
              <a:rPr lang="en-US" dirty="0" err="1"/>
              <a:t>organisation</a:t>
            </a:r>
            <a:r>
              <a:rPr lang="en-US" dirty="0"/>
              <a:t>: the birthplace of windowing systems (then Xerox </a:t>
            </a:r>
            <a:r>
              <a:rPr lang="en-US" dirty="0" err="1"/>
              <a:t>PARC</a:t>
            </a:r>
            <a:r>
              <a:rPr lang="en-US" dirty="0"/>
              <a:t>)</a:t>
            </a:r>
          </a:p>
          <a:p>
            <a:pPr lvl="2"/>
            <a:r>
              <a:rPr lang="en-US" dirty="0">
                <a:hlinkClick r:id="rId2"/>
              </a:rPr>
              <a:t>Office Alto commercial</a:t>
            </a:r>
            <a:r>
              <a:rPr lang="en-US" dirty="0"/>
              <a:t> from Xerox</a:t>
            </a:r>
          </a:p>
          <a:p>
            <a:pPr lvl="2"/>
            <a:r>
              <a:rPr lang="en-US" dirty="0">
                <a:hlinkClick r:id="rId3"/>
              </a:rPr>
              <a:t>Xerox Star</a:t>
            </a:r>
            <a:endParaRPr lang="en-US" dirty="0"/>
          </a:p>
          <a:p>
            <a:pPr lvl="2"/>
            <a:r>
              <a:rPr lang="en-AU" dirty="0">
                <a:hlinkClick r:id="rId4"/>
              </a:rPr>
              <a:t>The Xerox Thieves: Steve Jobs &amp; Bill Gates</a:t>
            </a:r>
            <a:endParaRPr lang="en-US"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6627" name="Rectangle 3"/>
          <p:cNvSpPr>
            <a:spLocks noGrp="1" noChangeArrowheads="1"/>
          </p:cNvSpPr>
          <p:nvPr>
            <p:ph idx="1"/>
          </p:nvPr>
        </p:nvSpPr>
        <p:spPr/>
        <p:txBody>
          <a:bodyPr>
            <a:normAutofit lnSpcReduction="10000"/>
          </a:bodyPr>
          <a:lstStyle/>
          <a:p>
            <a:r>
              <a:rPr lang="en-US" dirty="0"/>
              <a:t>Windowing Systems</a:t>
            </a:r>
            <a:br>
              <a:rPr lang="en-US" dirty="0"/>
            </a:br>
            <a:r>
              <a:rPr lang="en-US" dirty="0" err="1"/>
              <a:t>WIMPs</a:t>
            </a:r>
            <a:r>
              <a:rPr lang="en-US" dirty="0"/>
              <a:t> – </a:t>
            </a:r>
            <a:r>
              <a:rPr lang="en-US" dirty="0">
                <a:hlinkClick r:id="rId2"/>
              </a:rPr>
              <a:t>https://techterms.com/definition/wimp</a:t>
            </a:r>
            <a:endParaRPr lang="en-US" dirty="0"/>
          </a:p>
          <a:p>
            <a:pPr lvl="1"/>
            <a:r>
              <a:rPr lang="en-US" dirty="0"/>
              <a:t>What are included in these systems (hint: look at Windows/</a:t>
            </a:r>
            <a:r>
              <a:rPr lang="en-US" dirty="0" err="1"/>
              <a:t>macOS</a:t>
            </a:r>
            <a:r>
              <a:rPr lang="en-US" dirty="0"/>
              <a:t>) – W? I? M? P?</a:t>
            </a:r>
          </a:p>
          <a:p>
            <a:pPr lvl="2"/>
            <a:r>
              <a:rPr lang="en-US" b="1" dirty="0"/>
              <a:t>W</a:t>
            </a:r>
            <a:r>
              <a:rPr lang="en-US" dirty="0"/>
              <a:t>indows</a:t>
            </a:r>
          </a:p>
          <a:p>
            <a:pPr lvl="2"/>
            <a:r>
              <a:rPr lang="en-US" b="1" dirty="0"/>
              <a:t>I</a:t>
            </a:r>
            <a:r>
              <a:rPr lang="en-US" dirty="0"/>
              <a:t>cons</a:t>
            </a:r>
          </a:p>
          <a:p>
            <a:pPr lvl="2"/>
            <a:r>
              <a:rPr lang="en-US" b="1" dirty="0"/>
              <a:t>M</a:t>
            </a:r>
            <a:r>
              <a:rPr lang="en-US" dirty="0"/>
              <a:t>enus</a:t>
            </a:r>
          </a:p>
          <a:p>
            <a:pPr lvl="2"/>
            <a:r>
              <a:rPr lang="en-US" b="1" dirty="0"/>
              <a:t>P</a:t>
            </a:r>
            <a:r>
              <a:rPr lang="en-US" dirty="0"/>
              <a:t>ointers</a:t>
            </a:r>
          </a:p>
          <a:p>
            <a:pPr lvl="1"/>
            <a:r>
              <a:rPr lang="en-US" dirty="0"/>
              <a:t>At last, humans can pursue more than one task at a time</a:t>
            </a:r>
          </a:p>
          <a:p>
            <a:pPr lvl="1"/>
            <a:r>
              <a:rPr lang="en-US" dirty="0"/>
              <a:t>Partitions dialogues into physically distinct regions to maintain context and threads.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62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7651" name="Rectangle 3"/>
          <p:cNvSpPr>
            <a:spLocks noGrp="1" noChangeArrowheads="1"/>
          </p:cNvSpPr>
          <p:nvPr>
            <p:ph idx="1"/>
          </p:nvPr>
        </p:nvSpPr>
        <p:spPr>
          <a:xfrm>
            <a:off x="609600" y="1295403"/>
            <a:ext cx="7214592" cy="4830763"/>
          </a:xfrm>
        </p:spPr>
        <p:txBody>
          <a:bodyPr>
            <a:normAutofit fontScale="92500" lnSpcReduction="10000"/>
          </a:bodyPr>
          <a:lstStyle/>
          <a:p>
            <a:r>
              <a:rPr lang="en-US" dirty="0"/>
              <a:t>Direct Manipulation (Ben </a:t>
            </a:r>
            <a:r>
              <a:rPr lang="en-US" dirty="0" err="1"/>
              <a:t>Shneiderman</a:t>
            </a:r>
            <a:r>
              <a:rPr lang="en-US" dirty="0"/>
              <a:t>):</a:t>
            </a:r>
          </a:p>
          <a:p>
            <a:pPr lvl="1"/>
            <a:r>
              <a:rPr lang="en-US" dirty="0"/>
              <a:t>visibility of objects</a:t>
            </a:r>
          </a:p>
          <a:p>
            <a:pPr lvl="1"/>
            <a:r>
              <a:rPr lang="en-US" dirty="0"/>
              <a:t>incremental action and rapid feedback</a:t>
            </a:r>
          </a:p>
          <a:p>
            <a:pPr lvl="1"/>
            <a:r>
              <a:rPr lang="en-US" dirty="0"/>
              <a:t>reversibility encourages exploration</a:t>
            </a:r>
          </a:p>
          <a:p>
            <a:pPr lvl="1"/>
            <a:r>
              <a:rPr lang="en-US" dirty="0"/>
              <a:t>syntactic correctness: every user action is a legal operation</a:t>
            </a:r>
          </a:p>
          <a:p>
            <a:pPr lvl="1"/>
            <a:r>
              <a:rPr lang="en-US" dirty="0"/>
              <a:t>replace language with action, e.g.</a:t>
            </a:r>
          </a:p>
          <a:p>
            <a:pPr lvl="2"/>
            <a:r>
              <a:rPr lang="en-US" dirty="0"/>
              <a:t>move files with drag and drop rather than commands.</a:t>
            </a:r>
          </a:p>
          <a:p>
            <a:pPr lvl="1"/>
            <a:r>
              <a:rPr lang="en-US" dirty="0"/>
              <a:t>Example – </a:t>
            </a:r>
            <a:r>
              <a:rPr lang="en-US" dirty="0">
                <a:hlinkClick r:id="rId2"/>
              </a:rPr>
              <a:t>interactive wall</a:t>
            </a:r>
            <a:r>
              <a:rPr lang="en-US" dirty="0"/>
              <a:t> </a:t>
            </a:r>
          </a:p>
          <a:p>
            <a:pPr lvl="1"/>
            <a:r>
              <a:rPr lang="en-US" dirty="0"/>
              <a:t>…others?</a:t>
            </a:r>
          </a:p>
        </p:txBody>
      </p:sp>
      <p:pic>
        <p:nvPicPr>
          <p:cNvPr id="4" name="Content Placeholder 2">
            <a:extLst>
              <a:ext uri="{FF2B5EF4-FFF2-40B4-BE49-F238E27FC236}">
                <a16:creationId xmlns:a16="http://schemas.microsoft.com/office/drawing/2014/main" id="{6D32F77C-D04A-4B9C-8D00-BFCCFBB80B4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64759" y="2270624"/>
            <a:ext cx="4327241" cy="2880320"/>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F7F43E"/>
          </a:solidFill>
        </p:spPr>
        <p:txBody>
          <a:bodyPr/>
          <a:lstStyle/>
          <a:p>
            <a:r>
              <a:rPr lang="en-US" b="1" dirty="0">
                <a:solidFill>
                  <a:srgbClr val="404040"/>
                </a:solidFill>
              </a:rPr>
              <a:t>Paradigms for Interaction</a:t>
            </a:r>
          </a:p>
        </p:txBody>
      </p:sp>
      <p:sp>
        <p:nvSpPr>
          <p:cNvPr id="28675" name="Rectangle 3"/>
          <p:cNvSpPr>
            <a:spLocks noGrp="1" noChangeArrowheads="1"/>
          </p:cNvSpPr>
          <p:nvPr>
            <p:ph idx="1"/>
          </p:nvPr>
        </p:nvSpPr>
        <p:spPr/>
        <p:txBody>
          <a:bodyPr/>
          <a:lstStyle/>
          <a:p>
            <a:r>
              <a:rPr lang="en-US" dirty="0"/>
              <a:t>Action versus Language</a:t>
            </a:r>
          </a:p>
          <a:p>
            <a:pPr lvl="1"/>
            <a:r>
              <a:rPr lang="en-US" dirty="0"/>
              <a:t>Direct Manipulation: interface models the underlying system</a:t>
            </a:r>
          </a:p>
          <a:p>
            <a:pPr lvl="2"/>
            <a:r>
              <a:rPr lang="en-US" dirty="0"/>
              <a:t>the user learns the interface, not the system; </a:t>
            </a:r>
            <a:r>
              <a:rPr lang="en-US" b="1" dirty="0"/>
              <a:t>actions</a:t>
            </a:r>
            <a:r>
              <a:rPr lang="en-US" dirty="0"/>
              <a:t> not understanding</a:t>
            </a:r>
          </a:p>
          <a:p>
            <a:pPr lvl="1"/>
            <a:r>
              <a:rPr lang="en-US" dirty="0"/>
              <a:t>Language (syntax/commands): interface does </a:t>
            </a:r>
            <a:r>
              <a:rPr lang="en-US" i="1" dirty="0"/>
              <a:t>not </a:t>
            </a:r>
            <a:r>
              <a:rPr lang="en-US" dirty="0"/>
              <a:t>model the underlying system</a:t>
            </a:r>
          </a:p>
          <a:p>
            <a:pPr lvl="2"/>
            <a:r>
              <a:rPr lang="en-US" dirty="0"/>
              <a:t>user must understand the underlying system for the system to respond</a:t>
            </a:r>
          </a:p>
          <a:p>
            <a:pPr lvl="2"/>
            <a:r>
              <a:rPr lang="en-US" dirty="0"/>
              <a:t>interface acts as an intelligent agent</a:t>
            </a:r>
          </a:p>
          <a:p>
            <a:pPr lvl="1"/>
            <a:r>
              <a:rPr lang="en-US" dirty="0"/>
              <a:t>Examples:</a:t>
            </a:r>
          </a:p>
          <a:p>
            <a:pPr lvl="2"/>
            <a:r>
              <a:rPr lang="en-US" dirty="0">
                <a:hlinkClick r:id="rId2"/>
              </a:rPr>
              <a:t>3D virtual objects</a:t>
            </a:r>
            <a:endParaRPr lang="en-US" dirty="0"/>
          </a:p>
          <a:p>
            <a:pPr lvl="2"/>
            <a:r>
              <a:rPr lang="en-US" dirty="0">
                <a:hlinkClick r:id="rId3"/>
              </a:rPr>
              <a:t>Gaze-touch</a:t>
            </a:r>
            <a:endParaRPr lang="en-US" dirty="0"/>
          </a:p>
          <a:p>
            <a:pPr lvl="2"/>
            <a:endParaRPr lang="en-US"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solidFill>
            <a:srgbClr val="2058AA"/>
          </a:solidFill>
        </p:spPr>
        <p:txBody>
          <a:bodyPr/>
          <a:lstStyle/>
          <a:p>
            <a:r>
              <a:rPr lang="en-US" b="1" dirty="0">
                <a:solidFill>
                  <a:schemeClr val="bg1">
                    <a:lumMod val="95000"/>
                  </a:schemeClr>
                </a:solidFill>
              </a:rPr>
              <a:t>Last Topic...</a:t>
            </a:r>
          </a:p>
        </p:txBody>
      </p:sp>
      <p:sp>
        <p:nvSpPr>
          <p:cNvPr id="4099" name="Rectangle 3"/>
          <p:cNvSpPr>
            <a:spLocks noGrp="1" noChangeArrowheads="1"/>
          </p:cNvSpPr>
          <p:nvPr>
            <p:ph idx="1"/>
          </p:nvPr>
        </p:nvSpPr>
        <p:spPr/>
        <p:txBody>
          <a:bodyPr>
            <a:normAutofit fontScale="85000" lnSpcReduction="20000"/>
          </a:bodyPr>
          <a:lstStyle/>
          <a:p>
            <a:r>
              <a:rPr lang="en-AU" dirty="0"/>
              <a:t>Interface Design</a:t>
            </a:r>
          </a:p>
          <a:p>
            <a:pPr lvl="1"/>
            <a:r>
              <a:rPr lang="en-AU" dirty="0"/>
              <a:t>Nature of design</a:t>
            </a:r>
          </a:p>
          <a:p>
            <a:pPr lvl="1"/>
            <a:r>
              <a:rPr lang="en-AU" dirty="0"/>
              <a:t>Four pillars</a:t>
            </a:r>
          </a:p>
          <a:p>
            <a:r>
              <a:rPr lang="en-AU" dirty="0"/>
              <a:t>User Centred Design</a:t>
            </a:r>
          </a:p>
          <a:p>
            <a:pPr lvl="1"/>
            <a:r>
              <a:rPr lang="en-AU" dirty="0"/>
              <a:t>User characteristics</a:t>
            </a:r>
          </a:p>
          <a:p>
            <a:pPr lvl="1"/>
            <a:r>
              <a:rPr lang="en-AU" dirty="0"/>
              <a:t>Functionality</a:t>
            </a:r>
          </a:p>
          <a:p>
            <a:pPr lvl="1"/>
            <a:r>
              <a:rPr lang="en-AU" dirty="0"/>
              <a:t>Tasks</a:t>
            </a:r>
          </a:p>
          <a:p>
            <a:pPr lvl="1"/>
            <a:r>
              <a:rPr lang="en-AU" dirty="0"/>
              <a:t>Site characteristics</a:t>
            </a:r>
          </a:p>
          <a:p>
            <a:pPr lvl="1"/>
            <a:r>
              <a:rPr lang="en-AU" dirty="0"/>
              <a:t>Standards</a:t>
            </a:r>
          </a:p>
          <a:p>
            <a:pPr lvl="1"/>
            <a:r>
              <a:rPr lang="en-AU" dirty="0"/>
              <a:t>Guidelines</a:t>
            </a:r>
          </a:p>
          <a:p>
            <a:r>
              <a:rPr lang="en-AU" dirty="0"/>
              <a:t>Design methodologies</a:t>
            </a:r>
          </a:p>
          <a:p>
            <a:pPr lvl="1"/>
            <a:r>
              <a:rPr lang="en-AU" dirty="0"/>
              <a:t>Rapid Contextual Design, Ethnographic Observation, Participatory Design, Agile Usability Engineering</a:t>
            </a:r>
          </a:p>
          <a:p>
            <a:pPr lvl="1"/>
            <a:endParaRPr lang="en-AU" dirty="0"/>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F7F43E"/>
          </a:solidFill>
        </p:spPr>
        <p:txBody>
          <a:bodyPr/>
          <a:lstStyle/>
          <a:p>
            <a:r>
              <a:rPr lang="en-US" b="1">
                <a:solidFill>
                  <a:srgbClr val="404040"/>
                </a:solidFill>
              </a:rPr>
              <a:t>Paradigms for Interaction</a:t>
            </a:r>
          </a:p>
        </p:txBody>
      </p:sp>
      <p:sp>
        <p:nvSpPr>
          <p:cNvPr id="28675" name="Rectangle 3"/>
          <p:cNvSpPr>
            <a:spLocks noGrp="1" noChangeArrowheads="1"/>
          </p:cNvSpPr>
          <p:nvPr>
            <p:ph idx="1"/>
          </p:nvPr>
        </p:nvSpPr>
        <p:spPr/>
        <p:txBody>
          <a:bodyPr/>
          <a:lstStyle/>
          <a:p>
            <a:r>
              <a:rPr lang="en-AU" dirty="0"/>
              <a:t>Before we work on an activity considering two of these current paradigms…</a:t>
            </a:r>
          </a:p>
          <a:p>
            <a:pPr lvl="1"/>
            <a:r>
              <a:rPr lang="en-AU" dirty="0"/>
              <a:t>Can you imagine 1 or 2 future paradigms (or those currently ‘bleeding edge’) that you expect will be recognised as another shift? Why and how would this happen?</a:t>
            </a:r>
          </a:p>
          <a:p>
            <a:pPr lvl="2"/>
            <a:endParaRPr lang="en-AU" dirty="0"/>
          </a:p>
        </p:txBody>
      </p:sp>
    </p:spTree>
    <p:extLst>
      <p:ext uri="{BB962C8B-B14F-4D97-AF65-F5344CB8AC3E}">
        <p14:creationId xmlns:p14="http://schemas.microsoft.com/office/powerpoint/2010/main" val="328403645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F7F43E"/>
          </a:solidFill>
        </p:spPr>
        <p:txBody>
          <a:bodyPr/>
          <a:lstStyle/>
          <a:p>
            <a:r>
              <a:rPr lang="en-US" b="1" dirty="0">
                <a:solidFill>
                  <a:srgbClr val="404040"/>
                </a:solidFill>
              </a:rPr>
              <a:t>Activity - Paradigms for Interaction</a:t>
            </a:r>
          </a:p>
        </p:txBody>
      </p:sp>
      <p:sp>
        <p:nvSpPr>
          <p:cNvPr id="28675" name="Rectangle 3"/>
          <p:cNvSpPr>
            <a:spLocks noGrp="1" noChangeArrowheads="1"/>
          </p:cNvSpPr>
          <p:nvPr>
            <p:ph idx="1"/>
          </p:nvPr>
        </p:nvSpPr>
        <p:spPr/>
        <p:txBody>
          <a:bodyPr>
            <a:normAutofit fontScale="92500" lnSpcReduction="10000"/>
          </a:bodyPr>
          <a:lstStyle/>
          <a:p>
            <a:r>
              <a:rPr lang="en-US" dirty="0"/>
              <a:t>With the students around you, discuss your experiences with </a:t>
            </a:r>
            <a:r>
              <a:rPr lang="en-US" b="1" dirty="0"/>
              <a:t>windowing systems</a:t>
            </a:r>
            <a:r>
              <a:rPr lang="en-US" dirty="0"/>
              <a:t> and </a:t>
            </a:r>
            <a:r>
              <a:rPr lang="en-US" b="1" dirty="0"/>
              <a:t>direct manipulation</a:t>
            </a:r>
            <a:r>
              <a:rPr lang="en-US" dirty="0"/>
              <a:t> interaction paradigms.</a:t>
            </a:r>
          </a:p>
          <a:p>
            <a:pPr lvl="1"/>
            <a:r>
              <a:rPr lang="en-US" dirty="0"/>
              <a:t>What systems/devices have you used?</a:t>
            </a:r>
          </a:p>
          <a:p>
            <a:pPr lvl="1"/>
            <a:r>
              <a:rPr lang="en-US" dirty="0"/>
              <a:t>What paradigm/s do they belong to?</a:t>
            </a:r>
          </a:p>
          <a:p>
            <a:pPr lvl="1"/>
            <a:r>
              <a:rPr lang="en-US" dirty="0"/>
              <a:t>How easy are they to use?</a:t>
            </a:r>
          </a:p>
          <a:p>
            <a:pPr lvl="1"/>
            <a:r>
              <a:rPr lang="en-US" dirty="0"/>
              <a:t>Did it take a long time (and repeated attempts) to understand?</a:t>
            </a:r>
          </a:p>
          <a:p>
            <a:pPr lvl="1"/>
            <a:r>
              <a:rPr lang="en-US" dirty="0"/>
              <a:t>What paradigm/s (like windowing systems or direct manipulation) do you prefer? Why?</a:t>
            </a:r>
          </a:p>
          <a:p>
            <a:pPr lvl="1"/>
            <a:r>
              <a:rPr lang="en-US" dirty="0"/>
              <a:t>What hardware/software is required for the windowing systems and direct </a:t>
            </a:r>
            <a:r>
              <a:rPr lang="en-US"/>
              <a:t>manipulation paradigms?</a:t>
            </a:r>
            <a:endParaRPr lang="en-US" dirty="0"/>
          </a:p>
          <a:p>
            <a:pPr lvl="2"/>
            <a:endParaRPr lang="en-US" dirty="0"/>
          </a:p>
        </p:txBody>
      </p:sp>
    </p:spTree>
    <p:extLst>
      <p:ext uri="{BB962C8B-B14F-4D97-AF65-F5344CB8AC3E}">
        <p14:creationId xmlns:p14="http://schemas.microsoft.com/office/powerpoint/2010/main" val="117556322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3</a:t>
            </a:r>
          </a:p>
        </p:txBody>
      </p:sp>
      <p:sp>
        <p:nvSpPr>
          <p:cNvPr id="3" name="Title 2"/>
          <p:cNvSpPr>
            <a:spLocks noGrp="1"/>
          </p:cNvSpPr>
          <p:nvPr>
            <p:ph type="title"/>
          </p:nvPr>
        </p:nvSpPr>
        <p:spPr/>
        <p:txBody>
          <a:bodyPr/>
          <a:lstStyle/>
          <a:p>
            <a:r>
              <a:rPr lang="en-AU" dirty="0"/>
              <a:t>Interaction</a:t>
            </a:r>
            <a:br>
              <a:rPr lang="en-AU" dirty="0"/>
            </a:br>
            <a:r>
              <a:rPr lang="en-AU" dirty="0"/>
              <a:t>styles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solidFill>
            <a:srgbClr val="4DBA4C"/>
          </a:solidFill>
        </p:spPr>
        <p:txBody>
          <a:bodyPr/>
          <a:lstStyle/>
          <a:p>
            <a:r>
              <a:rPr lang="en-US" b="1" dirty="0">
                <a:solidFill>
                  <a:srgbClr val="F2F2F2"/>
                </a:solidFill>
              </a:rPr>
              <a:t>Interaction Styles</a:t>
            </a:r>
          </a:p>
        </p:txBody>
      </p:sp>
      <p:sp>
        <p:nvSpPr>
          <p:cNvPr id="21507"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Interaction is the dialogue between the user and the computer</a:t>
            </a:r>
          </a:p>
          <a:p>
            <a:r>
              <a:rPr lang="en-US" dirty="0"/>
              <a:t>Common styles include:</a:t>
            </a:r>
          </a:p>
          <a:p>
            <a:pPr lvl="1"/>
            <a:r>
              <a:rPr lang="en-US" dirty="0"/>
              <a:t>Command Lines Interfaces (CLIs)</a:t>
            </a:r>
          </a:p>
          <a:p>
            <a:pPr lvl="1"/>
            <a:r>
              <a:rPr lang="en-US" dirty="0"/>
              <a:t>Menus</a:t>
            </a:r>
          </a:p>
          <a:p>
            <a:pPr lvl="1"/>
            <a:r>
              <a:rPr lang="en-US" dirty="0"/>
              <a:t>Question/Answer</a:t>
            </a:r>
          </a:p>
          <a:p>
            <a:pPr lvl="1"/>
            <a:r>
              <a:rPr lang="en-US" dirty="0"/>
              <a:t>Form fill-ins</a:t>
            </a:r>
          </a:p>
          <a:p>
            <a:pPr lvl="1"/>
            <a:r>
              <a:rPr lang="en-US" dirty="0"/>
              <a:t>GUIs</a:t>
            </a:r>
          </a:p>
          <a:p>
            <a:pPr lvl="1"/>
            <a:r>
              <a:rPr lang="en-US" dirty="0"/>
              <a:t>NUIs</a:t>
            </a:r>
          </a:p>
          <a:p>
            <a:pPr lvl="1"/>
            <a:r>
              <a:rPr lang="en-US" dirty="0"/>
              <a:t>Natural Language</a:t>
            </a:r>
          </a:p>
          <a:p>
            <a:pPr lvl="1"/>
            <a:endParaRPr lang="en-US" dirty="0"/>
          </a:p>
        </p:txBody>
      </p:sp>
    </p:spTree>
    <p:extLst>
      <p:ext uri="{BB962C8B-B14F-4D97-AF65-F5344CB8AC3E}">
        <p14:creationId xmlns:p14="http://schemas.microsoft.com/office/powerpoint/2010/main" val="2209231653"/>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solidFill>
            <a:srgbClr val="4DBA4C"/>
          </a:solidFill>
        </p:spPr>
        <p:txBody>
          <a:bodyPr/>
          <a:lstStyle/>
          <a:p>
            <a:r>
              <a:rPr lang="en-US" b="1" dirty="0">
                <a:solidFill>
                  <a:schemeClr val="bg1">
                    <a:lumMod val="95000"/>
                  </a:schemeClr>
                </a:solidFill>
              </a:rPr>
              <a:t>Activity Preparation - Interaction Styles</a:t>
            </a:r>
          </a:p>
        </p:txBody>
      </p:sp>
      <p:sp>
        <p:nvSpPr>
          <p:cNvPr id="19459" name="Rectangle 3" descr="Rectangle: Click to edit Master text styles&#10;Second level&#10;Third level&#10;Fourth level&#10;Fifth level"/>
          <p:cNvSpPr>
            <a:spLocks noGrp="1" noChangeArrowheads="1"/>
          </p:cNvSpPr>
          <p:nvPr>
            <p:ph idx="1"/>
          </p:nvPr>
        </p:nvSpPr>
        <p:spPr>
          <a:xfrm>
            <a:off x="551384" y="1340768"/>
            <a:ext cx="11338470" cy="4343400"/>
          </a:xfrm>
        </p:spPr>
        <p:txBody>
          <a:bodyPr>
            <a:normAutofit lnSpcReduction="10000"/>
          </a:bodyPr>
          <a:lstStyle/>
          <a:p>
            <a:pPr lvl="0">
              <a:lnSpc>
                <a:spcPct val="90000"/>
              </a:lnSpc>
            </a:pPr>
            <a:r>
              <a:rPr lang="en-US" dirty="0">
                <a:solidFill>
                  <a:prstClr val="black"/>
                </a:solidFill>
              </a:rPr>
              <a:t>Go to </a:t>
            </a:r>
            <a:r>
              <a:rPr lang="en-US" dirty="0">
                <a:solidFill>
                  <a:prstClr val="black"/>
                </a:solidFill>
                <a:hlinkClick r:id="rId2"/>
              </a:rPr>
              <a:t>https://www.socrative.com/</a:t>
            </a:r>
            <a:r>
              <a:rPr lang="en-US" dirty="0">
                <a:solidFill>
                  <a:prstClr val="black"/>
                </a:solidFill>
              </a:rPr>
              <a:t> on your phone or laptop</a:t>
            </a:r>
          </a:p>
          <a:p>
            <a:pPr lvl="0">
              <a:lnSpc>
                <a:spcPct val="90000"/>
              </a:lnSpc>
            </a:pPr>
            <a:r>
              <a:rPr lang="en-US" dirty="0">
                <a:solidFill>
                  <a:prstClr val="black"/>
                </a:solidFill>
              </a:rPr>
              <a:t>Click on ‘Student Login’:</a:t>
            </a:r>
          </a:p>
          <a:p>
            <a:pPr lvl="0">
              <a:lnSpc>
                <a:spcPct val="90000"/>
              </a:lnSpc>
            </a:pPr>
            <a:endParaRPr lang="en-US" dirty="0">
              <a:solidFill>
                <a:prstClr val="black"/>
              </a:solidFill>
            </a:endParaRPr>
          </a:p>
          <a:p>
            <a:pPr lvl="0">
              <a:lnSpc>
                <a:spcPct val="90000"/>
              </a:lnSpc>
            </a:pPr>
            <a:endParaRPr lang="en-US" dirty="0">
              <a:solidFill>
                <a:prstClr val="black"/>
              </a:solidFill>
            </a:endParaRPr>
          </a:p>
          <a:p>
            <a:pPr lvl="0">
              <a:lnSpc>
                <a:spcPct val="90000"/>
              </a:lnSpc>
            </a:pPr>
            <a:r>
              <a:rPr lang="en-US" dirty="0">
                <a:solidFill>
                  <a:prstClr val="black"/>
                </a:solidFill>
              </a:rPr>
              <a:t>Type ‘Deakin’ in the ‘Room Name’ field, </a:t>
            </a:r>
            <a:br>
              <a:rPr lang="en-US" dirty="0">
                <a:solidFill>
                  <a:prstClr val="black"/>
                </a:solidFill>
              </a:rPr>
            </a:br>
            <a:r>
              <a:rPr lang="en-US" dirty="0">
                <a:solidFill>
                  <a:prstClr val="black"/>
                </a:solidFill>
              </a:rPr>
              <a:t>and then choose ‘Join’:</a:t>
            </a:r>
          </a:p>
          <a:p>
            <a:pPr lvl="0">
              <a:lnSpc>
                <a:spcPct val="90000"/>
              </a:lnSpc>
            </a:pPr>
            <a:r>
              <a:rPr lang="en-US" dirty="0">
                <a:solidFill>
                  <a:prstClr val="black"/>
                </a:solidFill>
              </a:rPr>
              <a:t>There is a quiz to find out about your </a:t>
            </a:r>
            <a:br>
              <a:rPr lang="en-US" dirty="0">
                <a:solidFill>
                  <a:prstClr val="black"/>
                </a:solidFill>
              </a:rPr>
            </a:br>
            <a:r>
              <a:rPr lang="en-US" dirty="0">
                <a:solidFill>
                  <a:prstClr val="black"/>
                </a:solidFill>
              </a:rPr>
              <a:t>experiences with different interaction </a:t>
            </a:r>
            <a:br>
              <a:rPr lang="en-US" dirty="0">
                <a:solidFill>
                  <a:prstClr val="black"/>
                </a:solidFill>
              </a:rPr>
            </a:br>
            <a:r>
              <a:rPr lang="en-US" dirty="0">
                <a:solidFill>
                  <a:prstClr val="black"/>
                </a:solidFill>
              </a:rPr>
              <a:t>styles.</a:t>
            </a:r>
          </a:p>
          <a:p>
            <a:pPr lvl="0">
              <a:lnSpc>
                <a:spcPct val="90000"/>
              </a:lnSpc>
            </a:pPr>
            <a:endParaRPr lang="en-US" dirty="0">
              <a:solidFill>
                <a:prstClr val="black"/>
              </a:solidFill>
            </a:endParaRPr>
          </a:p>
          <a:p>
            <a:endParaRPr lang="en-US" dirty="0"/>
          </a:p>
        </p:txBody>
      </p:sp>
      <p:pic>
        <p:nvPicPr>
          <p:cNvPr id="4" name="Picture 3"/>
          <p:cNvPicPr>
            <a:picLocks noChangeAspect="1"/>
          </p:cNvPicPr>
          <p:nvPr/>
        </p:nvPicPr>
        <p:blipFill>
          <a:blip r:embed="rId3"/>
          <a:stretch>
            <a:fillRect/>
          </a:stretch>
        </p:blipFill>
        <p:spPr>
          <a:xfrm>
            <a:off x="1347788" y="2375346"/>
            <a:ext cx="9496425" cy="909638"/>
          </a:xfrm>
          <a:prstGeom prst="rect">
            <a:avLst/>
          </a:prstGeom>
        </p:spPr>
      </p:pic>
      <p:pic>
        <p:nvPicPr>
          <p:cNvPr id="5" name="Picture 4"/>
          <p:cNvPicPr>
            <a:picLocks noChangeAspect="1"/>
          </p:cNvPicPr>
          <p:nvPr/>
        </p:nvPicPr>
        <p:blipFill>
          <a:blip r:embed="rId4"/>
          <a:stretch>
            <a:fillRect/>
          </a:stretch>
        </p:blipFill>
        <p:spPr>
          <a:xfrm>
            <a:off x="7680176" y="3284984"/>
            <a:ext cx="4104456" cy="3378785"/>
          </a:xfrm>
          <a:prstGeom prst="rect">
            <a:avLst/>
          </a:prstGeom>
        </p:spPr>
      </p:pic>
      <p:sp>
        <p:nvSpPr>
          <p:cNvPr id="6" name="Rectangle 5"/>
          <p:cNvSpPr/>
          <p:nvPr/>
        </p:nvSpPr>
        <p:spPr>
          <a:xfrm>
            <a:off x="7896200" y="2675300"/>
            <a:ext cx="1512168" cy="4320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p:cNvSpPr/>
          <p:nvPr/>
        </p:nvSpPr>
        <p:spPr>
          <a:xfrm>
            <a:off x="8132803" y="5110377"/>
            <a:ext cx="771509" cy="42030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p:cNvSpPr/>
          <p:nvPr/>
        </p:nvSpPr>
        <p:spPr>
          <a:xfrm>
            <a:off x="8121506" y="5683082"/>
            <a:ext cx="3375094" cy="4320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1433300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Command-line Interfaces</a:t>
            </a:r>
          </a:p>
        </p:txBody>
      </p:sp>
      <p:sp>
        <p:nvSpPr>
          <p:cNvPr id="49155" name="Rectangle 3" descr="Rectangle: Click to edit Master text styles&#10;Second level&#10;Third level&#10;Fourth level&#10;Fifth level"/>
          <p:cNvSpPr>
            <a:spLocks noGrp="1" noChangeArrowheads="1"/>
          </p:cNvSpPr>
          <p:nvPr>
            <p:ph idx="1"/>
          </p:nvPr>
        </p:nvSpPr>
        <p:spPr/>
        <p:txBody>
          <a:bodyPr/>
          <a:lstStyle/>
          <a:p>
            <a:r>
              <a:rPr lang="en-US" dirty="0"/>
              <a:t>On </a:t>
            </a:r>
            <a:r>
              <a:rPr lang="en-US" i="1" dirty="0" err="1"/>
              <a:t>Socratives</a:t>
            </a:r>
            <a:r>
              <a:rPr lang="en-US" i="1" dirty="0"/>
              <a:t> </a:t>
            </a:r>
            <a:r>
              <a:rPr lang="en-US" dirty="0"/>
              <a:t>in the ‘Deakin’ room you just joined:</a:t>
            </a:r>
            <a:endParaRPr lang="en-US" i="1" dirty="0"/>
          </a:p>
          <a:p>
            <a:pPr lvl="1"/>
            <a:r>
              <a:rPr lang="en-US" sz="3200" dirty="0"/>
              <a:t>Add an example of a system/name of an application/product that you have seen (or used) that includes a </a:t>
            </a:r>
            <a:r>
              <a:rPr lang="en-US" sz="3200" b="1" dirty="0"/>
              <a:t>command-line interface</a:t>
            </a:r>
          </a:p>
          <a:p>
            <a:r>
              <a:rPr lang="en-US" dirty="0"/>
              <a:t>I will review your responses after presenting an overview of this interaction style… go!</a:t>
            </a:r>
          </a:p>
        </p:txBody>
      </p:sp>
    </p:spTree>
    <p:extLst>
      <p:ext uri="{BB962C8B-B14F-4D97-AF65-F5344CB8AC3E}">
        <p14:creationId xmlns:p14="http://schemas.microsoft.com/office/powerpoint/2010/main" val="405236608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Command-line Interfaces</a:t>
            </a:r>
          </a:p>
        </p:txBody>
      </p:sp>
      <p:sp>
        <p:nvSpPr>
          <p:cNvPr id="49155" name="Rectangle 3" descr="Rectangle: Click to edit Master text styles&#10;Second level&#10;Third level&#10;Fourth level&#10;Fifth level"/>
          <p:cNvSpPr>
            <a:spLocks noGrp="1" noChangeArrowheads="1"/>
          </p:cNvSpPr>
          <p:nvPr>
            <p:ph idx="1"/>
          </p:nvPr>
        </p:nvSpPr>
        <p:spPr/>
        <p:txBody>
          <a:bodyPr/>
          <a:lstStyle/>
          <a:p>
            <a:r>
              <a:rPr lang="en-US" dirty="0"/>
              <a:t>Expressing instructions to the computer directly – function keys, single characters, short abbreviations, words</a:t>
            </a:r>
          </a:p>
          <a:p>
            <a:r>
              <a:rPr lang="en-US" dirty="0"/>
              <a:t>Suitable for repetitive tasks</a:t>
            </a:r>
          </a:p>
          <a:p>
            <a:r>
              <a:rPr lang="en-US" dirty="0"/>
              <a:t>High memory load placed on users</a:t>
            </a:r>
          </a:p>
          <a:p>
            <a:r>
              <a:rPr lang="en-US" dirty="0"/>
              <a:t>Considerable training required</a:t>
            </a:r>
          </a:p>
          <a:p>
            <a:r>
              <a:rPr lang="en-US" dirty="0"/>
              <a:t>Examples: MS-DOS, UNIX</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solidFill>
            <a:srgbClr val="4DBA4C"/>
          </a:solidFill>
        </p:spPr>
        <p:txBody>
          <a:bodyPr/>
          <a:lstStyle/>
          <a:p>
            <a:r>
              <a:rPr lang="en-US" b="1" dirty="0">
                <a:solidFill>
                  <a:srgbClr val="F2F2F2"/>
                </a:solidFill>
              </a:rPr>
              <a:t>Command-line Interfaces</a:t>
            </a:r>
          </a:p>
        </p:txBody>
      </p:sp>
      <p:pic>
        <p:nvPicPr>
          <p:cNvPr id="22533" name="Picture 5"/>
          <p:cNvPicPr>
            <a:picLocks noGrp="1" noChangeAspect="1" noChangeArrowheads="1"/>
          </p:cNvPicPr>
          <p:nvPr>
            <p:ph idx="1"/>
          </p:nvPr>
        </p:nvPicPr>
        <p:blipFill>
          <a:blip r:embed="rId2" cstate="print"/>
          <a:stretch>
            <a:fillRect/>
          </a:stretch>
        </p:blipFill>
        <p:spPr>
          <a:xfrm>
            <a:off x="2537513" y="1268761"/>
            <a:ext cx="7116974" cy="4525963"/>
          </a:xfrm>
          <a:noFill/>
          <a:ln/>
        </p:spPr>
      </p:pic>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Menus</a:t>
            </a: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includes a </a:t>
            </a:r>
            <a:r>
              <a:rPr lang="en-US" b="1" dirty="0"/>
              <a:t>menu</a:t>
            </a:r>
          </a:p>
          <a:p>
            <a:r>
              <a:rPr lang="en-US" dirty="0"/>
              <a:t>I will review your responses after presenting an overview of this interaction style… go!</a:t>
            </a:r>
          </a:p>
          <a:p>
            <a:endParaRPr lang="en-US" dirty="0"/>
          </a:p>
        </p:txBody>
      </p:sp>
    </p:spTree>
    <p:extLst>
      <p:ext uri="{BB962C8B-B14F-4D97-AF65-F5344CB8AC3E}">
        <p14:creationId xmlns:p14="http://schemas.microsoft.com/office/powerpoint/2010/main" val="225990524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solidFill>
            <a:srgbClr val="4DBA4C"/>
          </a:solidFill>
        </p:spPr>
        <p:txBody>
          <a:bodyPr/>
          <a:lstStyle/>
          <a:p>
            <a:r>
              <a:rPr lang="en-US" b="1" dirty="0">
                <a:solidFill>
                  <a:srgbClr val="F2F2F2"/>
                </a:solidFill>
              </a:rPr>
              <a:t>Menus</a:t>
            </a:r>
          </a:p>
        </p:txBody>
      </p:sp>
      <p:sp>
        <p:nvSpPr>
          <p:cNvPr id="51203" name="Rectangle 3" descr="Rectangle: Click to edit Master text styles&#10;Second level&#10;Third level&#10;Fourth level&#10;Fifth level"/>
          <p:cNvSpPr>
            <a:spLocks noGrp="1" noChangeArrowheads="1"/>
          </p:cNvSpPr>
          <p:nvPr>
            <p:ph idx="1"/>
          </p:nvPr>
        </p:nvSpPr>
        <p:spPr/>
        <p:txBody>
          <a:bodyPr/>
          <a:lstStyle/>
          <a:p>
            <a:r>
              <a:rPr lang="en-US" dirty="0"/>
              <a:t>Set of options displayed, user selects appropriate option</a:t>
            </a:r>
          </a:p>
          <a:p>
            <a:r>
              <a:rPr lang="en-US" dirty="0"/>
              <a:t>All available options visible so system concentrates on recognition rather than recall</a:t>
            </a:r>
          </a:p>
          <a:p>
            <a:r>
              <a:rPr lang="en-US" dirty="0"/>
              <a:t>Hierarchical, hence groupings are important</a:t>
            </a:r>
          </a:p>
          <a:p>
            <a:r>
              <a:rPr lang="en-US" dirty="0"/>
              <a:t>Available in text-based and GUI based systems.</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a:solidFill>
            <a:srgbClr val="2058AA"/>
          </a:solidFill>
        </p:spPr>
        <p:txBody>
          <a:bodyPr/>
          <a:lstStyle/>
          <a:p>
            <a:r>
              <a:rPr lang="en-AU" b="1" dirty="0">
                <a:solidFill>
                  <a:schemeClr val="bg1">
                    <a:lumMod val="95000"/>
                  </a:schemeClr>
                </a:solidFill>
              </a:rPr>
              <a:t>This Topic</a:t>
            </a:r>
          </a:p>
        </p:txBody>
      </p:sp>
      <p:sp>
        <p:nvSpPr>
          <p:cNvPr id="99331" name="Rectangle 3"/>
          <p:cNvSpPr>
            <a:spLocks noGrp="1" noChangeArrowheads="1"/>
          </p:cNvSpPr>
          <p:nvPr>
            <p:ph idx="1"/>
          </p:nvPr>
        </p:nvSpPr>
        <p:spPr/>
        <p:txBody>
          <a:bodyPr/>
          <a:lstStyle/>
          <a:p>
            <a:r>
              <a:rPr lang="en-AU" dirty="0"/>
              <a:t>Interaction Design</a:t>
            </a:r>
          </a:p>
          <a:p>
            <a:r>
              <a:rPr lang="en-AU" dirty="0"/>
              <a:t>Approaches to Interaction Design</a:t>
            </a:r>
          </a:p>
          <a:p>
            <a:r>
              <a:rPr lang="en-AU" dirty="0"/>
              <a:t>Paradigms</a:t>
            </a:r>
          </a:p>
          <a:p>
            <a:r>
              <a:rPr lang="en-AU" dirty="0"/>
              <a:t>Styles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solidFill>
            <a:srgbClr val="4DBA4C"/>
          </a:solidFill>
        </p:spPr>
        <p:txBody>
          <a:bodyPr/>
          <a:lstStyle/>
          <a:p>
            <a:r>
              <a:rPr lang="en-US" b="1" dirty="0">
                <a:solidFill>
                  <a:srgbClr val="F2F2F2"/>
                </a:solidFill>
              </a:rPr>
              <a:t>Menus</a:t>
            </a:r>
          </a:p>
        </p:txBody>
      </p:sp>
      <p:pic>
        <p:nvPicPr>
          <p:cNvPr id="2" name="Picture 1"/>
          <p:cNvPicPr>
            <a:picLocks noChangeAspect="1"/>
          </p:cNvPicPr>
          <p:nvPr/>
        </p:nvPicPr>
        <p:blipFill>
          <a:blip r:embed="rId2"/>
          <a:stretch>
            <a:fillRect/>
          </a:stretch>
        </p:blipFill>
        <p:spPr>
          <a:xfrm>
            <a:off x="2063553" y="1916833"/>
            <a:ext cx="4417039" cy="3314605"/>
          </a:xfrm>
          <a:prstGeom prst="rect">
            <a:avLst/>
          </a:prstGeom>
        </p:spPr>
      </p:pic>
      <p:sp>
        <p:nvSpPr>
          <p:cNvPr id="4" name="Content Placeholder 3"/>
          <p:cNvSpPr>
            <a:spLocks noGrp="1"/>
          </p:cNvSpPr>
          <p:nvPr>
            <p:ph idx="1"/>
          </p:nvPr>
        </p:nvSpPr>
        <p:spPr/>
        <p:txBody>
          <a:bodyPr/>
          <a:lstStyle/>
          <a:p>
            <a:endParaRPr lang="en-AU" dirty="0"/>
          </a:p>
        </p:txBody>
      </p:sp>
      <p:pic>
        <p:nvPicPr>
          <p:cNvPr id="5" name="Picture 4"/>
          <p:cNvPicPr>
            <a:picLocks noChangeAspect="1"/>
          </p:cNvPicPr>
          <p:nvPr/>
        </p:nvPicPr>
        <p:blipFill>
          <a:blip r:embed="rId3"/>
          <a:stretch>
            <a:fillRect/>
          </a:stretch>
        </p:blipFill>
        <p:spPr>
          <a:xfrm>
            <a:off x="8256241" y="2197580"/>
            <a:ext cx="1419423" cy="2753109"/>
          </a:xfrm>
          <a:prstGeom prst="rect">
            <a:avLst/>
          </a:prstGeom>
        </p:spPr>
      </p:pic>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a:solidFill>
            <a:srgbClr val="4DBA4C"/>
          </a:solidFill>
        </p:spPr>
        <p:txBody>
          <a:bodyPr/>
          <a:lstStyle/>
          <a:p>
            <a:r>
              <a:rPr lang="en-US" b="1" dirty="0">
                <a:solidFill>
                  <a:srgbClr val="F2F2F2"/>
                </a:solidFill>
              </a:rPr>
              <a:t>Menus</a:t>
            </a:r>
          </a:p>
        </p:txBody>
      </p:sp>
      <p:pic>
        <p:nvPicPr>
          <p:cNvPr id="1026" name="Picture 2" descr="http://www.tech-recipes.com/wp-content/uploads/2013/11/settings-menu.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1650" y="4196988"/>
            <a:ext cx="4730690" cy="26610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media.bestofmicro.com/P/I/440262/original/E3-2014-Halo-The-Master-Chief-Collection-Menu-Cross-Game-Playlists-jpg.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9548"/>
          <a:stretch/>
        </p:blipFill>
        <p:spPr bwMode="auto">
          <a:xfrm>
            <a:off x="6390398" y="4193704"/>
            <a:ext cx="4284300" cy="266429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tech1.firstpost.com/tech2images/1002x565/proportional/jpeg/2014/11/App-drawer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1146283"/>
            <a:ext cx="5117164" cy="288032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f.tqn.com/y/hometheater/1/S/w/Z/2/panasonic-tc-l42e60-sound-set-menu-600.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53742" y="1520890"/>
            <a:ext cx="4020957" cy="21311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a:solidFill>
            <a:srgbClr val="4DBA4C"/>
          </a:solidFill>
        </p:spPr>
        <p:txBody>
          <a:bodyPr/>
          <a:lstStyle/>
          <a:p>
            <a:r>
              <a:rPr lang="en-US" b="1" dirty="0">
                <a:solidFill>
                  <a:srgbClr val="F2F2F2"/>
                </a:solidFill>
              </a:rPr>
              <a:t>Menus</a:t>
            </a:r>
          </a:p>
        </p:txBody>
      </p:sp>
      <p:sp>
        <p:nvSpPr>
          <p:cNvPr id="62467" name="Rectangle 3" descr="Rectangle: Click to edit Master text styles&#10;Second level&#10;Third level&#10;Fourth level&#10;Fifth level"/>
          <p:cNvSpPr>
            <a:spLocks noGrp="1" noChangeArrowheads="1"/>
          </p:cNvSpPr>
          <p:nvPr>
            <p:ph idx="1"/>
          </p:nvPr>
        </p:nvSpPr>
        <p:spPr/>
        <p:txBody>
          <a:bodyPr/>
          <a:lstStyle/>
          <a:p>
            <a:r>
              <a:rPr lang="en-US" dirty="0"/>
              <a:t>Users are prompted but they must remember the structure.</a:t>
            </a:r>
          </a:p>
          <a:p>
            <a:r>
              <a:rPr lang="en-US" dirty="0"/>
              <a:t>Users often have to travel forwards and backwards down trails to discover possible actions.</a:t>
            </a:r>
          </a:p>
          <a:p>
            <a:r>
              <a:rPr lang="en-US" dirty="0"/>
              <a:t>There is considerable effort required to create a mental model of the structure.</a:t>
            </a:r>
          </a:p>
          <a:p>
            <a:r>
              <a:rPr lang="en-US" dirty="0"/>
              <a:t>The models of different menus can merge together and therefore create confusion.</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Question/Answer</a:t>
            </a: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requires the user to follow a </a:t>
            </a:r>
            <a:r>
              <a:rPr lang="en-US" b="1" dirty="0"/>
              <a:t>question/answer </a:t>
            </a:r>
            <a:r>
              <a:rPr lang="en-US" dirty="0"/>
              <a:t>interaction style (conversation)</a:t>
            </a:r>
          </a:p>
          <a:p>
            <a:r>
              <a:rPr lang="en-US" dirty="0"/>
              <a:t>I will review your responses after presenting an overview of this interaction style… go!</a:t>
            </a:r>
          </a:p>
          <a:p>
            <a:endParaRPr lang="en-US" dirty="0"/>
          </a:p>
        </p:txBody>
      </p:sp>
    </p:spTree>
    <p:extLst>
      <p:ext uri="{BB962C8B-B14F-4D97-AF65-F5344CB8AC3E}">
        <p14:creationId xmlns:p14="http://schemas.microsoft.com/office/powerpoint/2010/main" val="290762154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solidFill>
            <a:srgbClr val="4DBA4C"/>
          </a:solidFill>
        </p:spPr>
        <p:txBody>
          <a:bodyPr/>
          <a:lstStyle/>
          <a:p>
            <a:r>
              <a:rPr lang="en-US" b="1" dirty="0">
                <a:solidFill>
                  <a:srgbClr val="F2F2F2"/>
                </a:solidFill>
              </a:rPr>
              <a:t>Question/Answer</a:t>
            </a:r>
          </a:p>
        </p:txBody>
      </p:sp>
      <p:sp>
        <p:nvSpPr>
          <p:cNvPr id="53251" name="Rectangle 3" descr="Rectangle: Click to edit Master text styles&#10;Second level&#10;Third level&#10;Fourth level&#10;Fifth level"/>
          <p:cNvSpPr>
            <a:spLocks noGrp="1" noChangeArrowheads="1"/>
          </p:cNvSpPr>
          <p:nvPr>
            <p:ph idx="1"/>
          </p:nvPr>
        </p:nvSpPr>
        <p:spPr/>
        <p:txBody>
          <a:bodyPr/>
          <a:lstStyle/>
          <a:p>
            <a:r>
              <a:rPr lang="en-US" dirty="0"/>
              <a:t>User is led through a series of questions</a:t>
            </a:r>
          </a:p>
          <a:p>
            <a:r>
              <a:rPr lang="en-US" dirty="0"/>
              <a:t>A very linear and highly structured interface – restricted functionality</a:t>
            </a:r>
          </a:p>
          <a:p>
            <a:r>
              <a:rPr lang="en-US" dirty="0"/>
              <a:t>User must have an answer to proceed</a:t>
            </a:r>
          </a:p>
          <a:p>
            <a:r>
              <a:rPr lang="en-US" dirty="0"/>
              <a:t>Useful when a user must be guided through and intricate series of steps</a:t>
            </a:r>
          </a:p>
          <a:p>
            <a:endParaRPr lang="en-US" dirty="0"/>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solidFill>
            <a:srgbClr val="4DBA4C"/>
          </a:solidFill>
        </p:spPr>
        <p:txBody>
          <a:bodyPr/>
          <a:lstStyle/>
          <a:p>
            <a:r>
              <a:rPr lang="en-US" b="1" dirty="0">
                <a:solidFill>
                  <a:srgbClr val="F2F2F2"/>
                </a:solidFill>
              </a:rPr>
              <a:t>Question/Answer</a:t>
            </a:r>
          </a:p>
        </p:txBody>
      </p:sp>
      <p:sp>
        <p:nvSpPr>
          <p:cNvPr id="2" name="Content Placeholder 1"/>
          <p:cNvSpPr>
            <a:spLocks noGrp="1"/>
          </p:cNvSpPr>
          <p:nvPr>
            <p:ph idx="1"/>
          </p:nvPr>
        </p:nvSpPr>
        <p:spPr/>
        <p:txBody>
          <a:bodyPr/>
          <a:lstStyle/>
          <a:p>
            <a:endParaRPr lang="en-AU"/>
          </a:p>
        </p:txBody>
      </p:sp>
      <p:pic>
        <p:nvPicPr>
          <p:cNvPr id="3" name="Picture 2"/>
          <p:cNvPicPr>
            <a:picLocks noChangeAspect="1"/>
          </p:cNvPicPr>
          <p:nvPr/>
        </p:nvPicPr>
        <p:blipFill rotWithShape="1">
          <a:blip r:embed="rId2"/>
          <a:srcRect l="1518" t="2413" b="3194"/>
          <a:stretch/>
        </p:blipFill>
        <p:spPr>
          <a:xfrm>
            <a:off x="3333468" y="2204865"/>
            <a:ext cx="5525065" cy="2805193"/>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Form Fill-in</a:t>
            </a: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requires the user to complete a </a:t>
            </a:r>
            <a:r>
              <a:rPr lang="en-US" b="1" dirty="0"/>
              <a:t>form fill-in</a:t>
            </a:r>
            <a:r>
              <a:rPr lang="en-US" dirty="0"/>
              <a:t>.</a:t>
            </a:r>
          </a:p>
          <a:p>
            <a:r>
              <a:rPr lang="en-US" dirty="0"/>
              <a:t>I will review your responses after presenting an overview of this interaction style… go!</a:t>
            </a:r>
          </a:p>
        </p:txBody>
      </p:sp>
    </p:spTree>
    <p:extLst>
      <p:ext uri="{BB962C8B-B14F-4D97-AF65-F5344CB8AC3E}">
        <p14:creationId xmlns:p14="http://schemas.microsoft.com/office/powerpoint/2010/main" val="663753666"/>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solidFill>
            <a:srgbClr val="4DBA4C"/>
          </a:solidFill>
        </p:spPr>
        <p:txBody>
          <a:bodyPr/>
          <a:lstStyle/>
          <a:p>
            <a:r>
              <a:rPr lang="en-US" b="1" dirty="0">
                <a:solidFill>
                  <a:srgbClr val="F2F2F2"/>
                </a:solidFill>
              </a:rPr>
              <a:t>Form Fill-in</a:t>
            </a:r>
          </a:p>
        </p:txBody>
      </p:sp>
      <p:sp>
        <p:nvSpPr>
          <p:cNvPr id="54275" name="Rectangle 3" descr="Rectangle: Click to edit Master text styles&#10;Second level&#10;Third level&#10;Fourth level&#10;Fifth level"/>
          <p:cNvSpPr>
            <a:spLocks noGrp="1" noChangeArrowheads="1"/>
          </p:cNvSpPr>
          <p:nvPr>
            <p:ph idx="1"/>
          </p:nvPr>
        </p:nvSpPr>
        <p:spPr/>
        <p:txBody>
          <a:bodyPr/>
          <a:lstStyle/>
          <a:p>
            <a:r>
              <a:rPr lang="en-US" dirty="0"/>
              <a:t>Primarily used for data entry</a:t>
            </a:r>
          </a:p>
          <a:p>
            <a:r>
              <a:rPr lang="en-US" dirty="0"/>
              <a:t>Requires good design as large amounts of data need to be displayed on the screen</a:t>
            </a:r>
          </a:p>
          <a:p>
            <a:r>
              <a:rPr lang="en-US" dirty="0"/>
              <a:t>Screen must match the workflow of the user</a:t>
            </a:r>
          </a:p>
          <a:p>
            <a:r>
              <a:rPr lang="en-US" dirty="0"/>
              <a:t>User must be able to re-visit entry fields</a:t>
            </a:r>
          </a:p>
          <a:p>
            <a:r>
              <a:rPr lang="en-US" dirty="0"/>
              <a:t>Selection rather than keying?</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solidFill>
            <a:srgbClr val="4DBA4C"/>
          </a:solidFill>
        </p:spPr>
        <p:txBody>
          <a:bodyPr/>
          <a:lstStyle/>
          <a:p>
            <a:r>
              <a:rPr lang="en-US" b="1" dirty="0">
                <a:solidFill>
                  <a:srgbClr val="F2F2F2"/>
                </a:solidFill>
              </a:rPr>
              <a:t>Form Fill-in</a:t>
            </a:r>
          </a:p>
        </p:txBody>
      </p:sp>
      <p:sp>
        <p:nvSpPr>
          <p:cNvPr id="2" name="Content Placeholder 1"/>
          <p:cNvSpPr>
            <a:spLocks noGrp="1"/>
          </p:cNvSpPr>
          <p:nvPr>
            <p:ph idx="1"/>
          </p:nvPr>
        </p:nvSpPr>
        <p:spPr/>
        <p:txBody>
          <a:bodyPr/>
          <a:lstStyle/>
          <a:p>
            <a:endParaRPr lang="en-AU" dirty="0"/>
          </a:p>
        </p:txBody>
      </p:sp>
      <p:pic>
        <p:nvPicPr>
          <p:cNvPr id="2050" name="Picture 2" descr="https://media.nngroup.com/media/editor/2013/11/04/Walgreens%20registration%20forms%20comparison.png"/>
          <p:cNvPicPr>
            <a:picLocks noChangeAspect="1" noChangeArrowheads="1"/>
          </p:cNvPicPr>
          <p:nvPr/>
        </p:nvPicPr>
        <p:blipFill rotWithShape="1">
          <a:blip r:embed="rId2">
            <a:extLst>
              <a:ext uri="{28A0092B-C50C-407E-A947-70E740481C1C}">
                <a14:useLocalDpi xmlns:a14="http://schemas.microsoft.com/office/drawing/2010/main" val="0"/>
              </a:ext>
            </a:extLst>
          </a:blip>
          <a:srcRect l="51118"/>
          <a:stretch/>
        </p:blipFill>
        <p:spPr bwMode="auto">
          <a:xfrm>
            <a:off x="4563034" y="1267460"/>
            <a:ext cx="3065935" cy="52775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GUIs</a:t>
            </a: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has a </a:t>
            </a:r>
            <a:r>
              <a:rPr lang="en-US" b="1" dirty="0"/>
              <a:t>Graphical User Interface (GUI)</a:t>
            </a:r>
            <a:r>
              <a:rPr lang="en-US" dirty="0"/>
              <a:t>.</a:t>
            </a:r>
          </a:p>
          <a:p>
            <a:r>
              <a:rPr lang="en-US" dirty="0"/>
              <a:t>I will review your responses after presenting an overview of this interaction style… go!</a:t>
            </a:r>
          </a:p>
        </p:txBody>
      </p:sp>
    </p:spTree>
    <p:extLst>
      <p:ext uri="{BB962C8B-B14F-4D97-AF65-F5344CB8AC3E}">
        <p14:creationId xmlns:p14="http://schemas.microsoft.com/office/powerpoint/2010/main" val="193447425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1</a:t>
            </a:r>
          </a:p>
        </p:txBody>
      </p:sp>
      <p:sp>
        <p:nvSpPr>
          <p:cNvPr id="3" name="Title 2"/>
          <p:cNvSpPr>
            <a:spLocks noGrp="1"/>
          </p:cNvSpPr>
          <p:nvPr>
            <p:ph type="title"/>
          </p:nvPr>
        </p:nvSpPr>
        <p:spPr/>
        <p:txBody>
          <a:bodyPr/>
          <a:lstStyle/>
          <a:p>
            <a:r>
              <a:rPr lang="en-AU" dirty="0"/>
              <a:t>Interaction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GUIs</a:t>
            </a:r>
          </a:p>
        </p:txBody>
      </p:sp>
      <p:sp>
        <p:nvSpPr>
          <p:cNvPr id="27651" name="Rectangle 3" descr="Rectangle: Click to edit Master text styles&#10;Second level&#10;Third level&#10;Fourth level&#10;Fifth level"/>
          <p:cNvSpPr>
            <a:spLocks noGrp="1" noChangeArrowheads="1"/>
          </p:cNvSpPr>
          <p:nvPr>
            <p:ph idx="1"/>
          </p:nvPr>
        </p:nvSpPr>
        <p:spPr/>
        <p:txBody>
          <a:bodyPr/>
          <a:lstStyle/>
          <a:p>
            <a:r>
              <a:rPr lang="en-US" dirty="0"/>
              <a:t>Based on the WIMP interface</a:t>
            </a:r>
          </a:p>
          <a:p>
            <a:pPr lvl="1"/>
            <a:r>
              <a:rPr lang="en-US" dirty="0"/>
              <a:t>Windows</a:t>
            </a:r>
          </a:p>
          <a:p>
            <a:pPr lvl="1"/>
            <a:r>
              <a:rPr lang="en-US" dirty="0"/>
              <a:t>Icons</a:t>
            </a:r>
          </a:p>
          <a:p>
            <a:pPr lvl="1"/>
            <a:r>
              <a:rPr lang="en-US" dirty="0"/>
              <a:t>Menus</a:t>
            </a:r>
          </a:p>
          <a:p>
            <a:pPr lvl="1"/>
            <a:r>
              <a:rPr lang="en-US" dirty="0"/>
              <a:t>Pointers</a:t>
            </a:r>
          </a:p>
          <a:p>
            <a:r>
              <a:rPr lang="en-US" dirty="0"/>
              <a:t>Widgets: the set of interface elements available to the designer</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a:t>
            </a:r>
            <a:r>
              <a:rPr lang="en-US" b="1" dirty="0" err="1">
                <a:solidFill>
                  <a:srgbClr val="F2F2F2"/>
                </a:solidFill>
              </a:rPr>
              <a:t>NUIs</a:t>
            </a:r>
            <a:endParaRPr lang="en-US" b="1" dirty="0">
              <a:solidFill>
                <a:srgbClr val="F2F2F2"/>
              </a:solidFill>
            </a:endParaRP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has a </a:t>
            </a:r>
            <a:r>
              <a:rPr lang="en-US" b="1" dirty="0"/>
              <a:t>Natural User Interface (NUI)</a:t>
            </a:r>
            <a:r>
              <a:rPr lang="en-US" dirty="0"/>
              <a:t>.</a:t>
            </a:r>
          </a:p>
          <a:p>
            <a:r>
              <a:rPr lang="en-US" dirty="0"/>
              <a:t>I will review your responses after presenting an overview of this interaction style… go!</a:t>
            </a:r>
          </a:p>
        </p:txBody>
      </p:sp>
    </p:spTree>
    <p:extLst>
      <p:ext uri="{BB962C8B-B14F-4D97-AF65-F5344CB8AC3E}">
        <p14:creationId xmlns:p14="http://schemas.microsoft.com/office/powerpoint/2010/main" val="2891147615"/>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NUIs</a:t>
            </a:r>
          </a:p>
        </p:txBody>
      </p:sp>
      <p:sp>
        <p:nvSpPr>
          <p:cNvPr id="27651" name="Rectangle 3" descr="Rectangle: Click to edit Master text styles&#10;Second level&#10;Third level&#10;Fourth level&#10;Fifth level"/>
          <p:cNvSpPr>
            <a:spLocks noGrp="1" noChangeArrowheads="1"/>
          </p:cNvSpPr>
          <p:nvPr>
            <p:ph idx="1"/>
          </p:nvPr>
        </p:nvSpPr>
        <p:spPr/>
        <p:txBody>
          <a:bodyPr/>
          <a:lstStyle/>
          <a:p>
            <a:r>
              <a:rPr lang="en-US" dirty="0"/>
              <a:t>Natural interaction methods</a:t>
            </a:r>
          </a:p>
          <a:p>
            <a:pPr lvl="1"/>
            <a:r>
              <a:rPr lang="en-US" dirty="0"/>
              <a:t>Touch</a:t>
            </a:r>
          </a:p>
          <a:p>
            <a:pPr lvl="1"/>
            <a:r>
              <a:rPr lang="en-US" dirty="0"/>
              <a:t>Gestures</a:t>
            </a:r>
          </a:p>
          <a:p>
            <a:pPr lvl="1"/>
            <a:r>
              <a:rPr lang="en-US" dirty="0"/>
              <a:t>Speech</a:t>
            </a:r>
          </a:p>
          <a:p>
            <a:pPr lvl="1"/>
            <a:r>
              <a:rPr lang="en-US" dirty="0"/>
              <a:t>Sight</a:t>
            </a:r>
          </a:p>
          <a:p>
            <a:r>
              <a:rPr lang="en-US" dirty="0"/>
              <a:t>The interaction is ‘invisible’ and systems can learn </a:t>
            </a:r>
            <a:r>
              <a:rPr lang="en-US" dirty="0" err="1"/>
              <a:t>behaviours</a:t>
            </a:r>
            <a:r>
              <a:rPr lang="en-US" dirty="0"/>
              <a:t>/expectations </a:t>
            </a:r>
          </a:p>
        </p:txBody>
      </p:sp>
      <p:pic>
        <p:nvPicPr>
          <p:cNvPr id="4100" name="Picture 4" descr="http://www.detalheseducacao.com.br/blog/wp-content/uploads/2012/03/kinect36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6358" y="2048797"/>
            <a:ext cx="3034443" cy="1678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24248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NUIs</a:t>
            </a:r>
          </a:p>
        </p:txBody>
      </p:sp>
      <p:pic>
        <p:nvPicPr>
          <p:cNvPr id="6" name="TUI-Amazing_Technology_Invented_By_MIT_-_Tangible_Media.mp4">
            <a:hlinkClick r:id="" action="ppaction://media"/>
            <a:extLst>
              <a:ext uri="{FF2B5EF4-FFF2-40B4-BE49-F238E27FC236}">
                <a16:creationId xmlns:a16="http://schemas.microsoft.com/office/drawing/2014/main" id="{9CC1DE97-81DA-4742-A78C-19F05264397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71531" y="1340768"/>
            <a:ext cx="8448938" cy="4752528"/>
          </a:xfrm>
          <a:prstGeom prst="rect">
            <a:avLst/>
          </a:prstGeom>
        </p:spPr>
      </p:pic>
    </p:spTree>
    <p:extLst>
      <p:ext uri="{BB962C8B-B14F-4D97-AF65-F5344CB8AC3E}">
        <p14:creationId xmlns:p14="http://schemas.microsoft.com/office/powerpoint/2010/main" val="3941045511"/>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27273">
                <p:cTn id="7" fill="hold" display="0">
                  <p:stCondLst>
                    <p:cond delay="indefinite"/>
                  </p:stCondLst>
                </p:cTn>
                <p:tgtEl>
                  <p:spTgt spid="6"/>
                </p:tgtEl>
              </p:cMediaNode>
            </p:vide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NUIs</a:t>
            </a:r>
          </a:p>
        </p:txBody>
      </p:sp>
      <p:pic>
        <p:nvPicPr>
          <p:cNvPr id="5" name="iPhone 6s - Thank You Speech">
            <a:hlinkClick r:id="" action="ppaction://media"/>
            <a:extLst>
              <a:ext uri="{FF2B5EF4-FFF2-40B4-BE49-F238E27FC236}">
                <a16:creationId xmlns:a16="http://schemas.microsoft.com/office/drawing/2014/main" id="{0665C3CB-F297-488D-896D-EA36FE157A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17161" y="1158126"/>
            <a:ext cx="9157679" cy="5151194"/>
          </a:xfrm>
          <a:prstGeom prst="rect">
            <a:avLst/>
          </a:prstGeom>
        </p:spPr>
      </p:pic>
    </p:spTree>
    <p:extLst>
      <p:ext uri="{BB962C8B-B14F-4D97-AF65-F5344CB8AC3E}">
        <p14:creationId xmlns:p14="http://schemas.microsoft.com/office/powerpoint/2010/main" val="2979231873"/>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80000">
                <p:cTn id="7" fill="hold" display="0">
                  <p:stCondLst>
                    <p:cond delay="indefinite"/>
                  </p:stCondLst>
                </p:cTn>
                <p:tgtEl>
                  <p:spTgt spid="5"/>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solidFill>
            <a:srgbClr val="4DBA4C"/>
          </a:solidFill>
        </p:spPr>
        <p:txBody>
          <a:bodyPr/>
          <a:lstStyle/>
          <a:p>
            <a:r>
              <a:rPr lang="en-US" b="1" dirty="0">
                <a:solidFill>
                  <a:srgbClr val="F2F2F2"/>
                </a:solidFill>
              </a:rPr>
              <a:t>Activity – Natural Language</a:t>
            </a:r>
          </a:p>
        </p:txBody>
      </p:sp>
      <p:sp>
        <p:nvSpPr>
          <p:cNvPr id="49155" name="Rectangle 3" descr="Rectangle: Click to edit Master text styles&#10;Second level&#10;Third level&#10;Fourth level&#10;Fifth level"/>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US" dirty="0"/>
              <a:t>Add an example of a system/name of an application/product that you have seen (or used) that requires the user to interact with it using </a:t>
            </a:r>
            <a:r>
              <a:rPr lang="en-US" b="1" i="1" dirty="0"/>
              <a:t>only</a:t>
            </a:r>
            <a:r>
              <a:rPr lang="en-US" dirty="0"/>
              <a:t> </a:t>
            </a:r>
            <a:r>
              <a:rPr lang="en-US" b="1" dirty="0"/>
              <a:t>natural language</a:t>
            </a:r>
            <a:r>
              <a:rPr lang="en-US" dirty="0"/>
              <a:t>.</a:t>
            </a:r>
          </a:p>
          <a:p>
            <a:r>
              <a:rPr lang="en-US" dirty="0"/>
              <a:t>I will review your responses after presenting an overview of this interaction style… go!</a:t>
            </a:r>
          </a:p>
        </p:txBody>
      </p:sp>
    </p:spTree>
    <p:extLst>
      <p:ext uri="{BB962C8B-B14F-4D97-AF65-F5344CB8AC3E}">
        <p14:creationId xmlns:p14="http://schemas.microsoft.com/office/powerpoint/2010/main" val="2850556517"/>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solidFill>
            <a:srgbClr val="4DBA4C"/>
          </a:solidFill>
        </p:spPr>
        <p:txBody>
          <a:bodyPr/>
          <a:lstStyle/>
          <a:p>
            <a:r>
              <a:rPr lang="en-US" b="1" dirty="0">
                <a:solidFill>
                  <a:srgbClr val="F2F2F2"/>
                </a:solidFill>
              </a:rPr>
              <a:t>Natural Language</a:t>
            </a:r>
          </a:p>
        </p:txBody>
      </p:sp>
      <p:sp>
        <p:nvSpPr>
          <p:cNvPr id="24579" name="Rectangle 3" descr="Rectangle: Click to edit Master text styles&#10;Second level&#10;Third level&#10;Fourth level&#10;Fifth level"/>
          <p:cNvSpPr>
            <a:spLocks noGrp="1" noChangeArrowheads="1"/>
          </p:cNvSpPr>
          <p:nvPr>
            <p:ph idx="1"/>
          </p:nvPr>
        </p:nvSpPr>
        <p:spPr/>
        <p:txBody>
          <a:bodyPr/>
          <a:lstStyle/>
          <a:p>
            <a:r>
              <a:rPr lang="en-US" dirty="0"/>
              <a:t>The “ideal” interface?</a:t>
            </a:r>
          </a:p>
          <a:p>
            <a:r>
              <a:rPr lang="en-US" dirty="0"/>
              <a:t>Speech recognition or typing</a:t>
            </a:r>
          </a:p>
          <a:p>
            <a:r>
              <a:rPr lang="en-US" dirty="0"/>
              <a:t>Problems:</a:t>
            </a:r>
          </a:p>
          <a:p>
            <a:pPr lvl="1"/>
            <a:r>
              <a:rPr lang="en-US" dirty="0"/>
              <a:t>Ambiguities</a:t>
            </a:r>
          </a:p>
          <a:p>
            <a:pPr lvl="1"/>
            <a:r>
              <a:rPr lang="en-US" dirty="0"/>
              <a:t>Spelling and grammar</a:t>
            </a:r>
          </a:p>
          <a:p>
            <a:pPr lvl="1"/>
            <a:r>
              <a:rPr lang="en-US" dirty="0"/>
              <a:t>Do what I mean……….please</a:t>
            </a:r>
          </a:p>
          <a:p>
            <a:r>
              <a:rPr lang="en-US" dirty="0"/>
              <a:t>Will it ever work?</a:t>
            </a:r>
          </a:p>
        </p:txBody>
      </p:sp>
      <p:pic>
        <p:nvPicPr>
          <p:cNvPr id="3076" name="Picture 4" descr="https://donanimgunlugu.com/wp-content/upload/2015/12/google-now-android.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8760"/>
          <a:stretch/>
        </p:blipFill>
        <p:spPr bwMode="auto">
          <a:xfrm>
            <a:off x="8391909" y="2975628"/>
            <a:ext cx="1983716" cy="16254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iri ios iphone 7"/>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8413" r="1"/>
          <a:stretch/>
        </p:blipFill>
        <p:spPr bwMode="auto">
          <a:xfrm>
            <a:off x="8391909" y="1340769"/>
            <a:ext cx="1983600" cy="155865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See the source image">
            <a:extLst>
              <a:ext uri="{FF2B5EF4-FFF2-40B4-BE49-F238E27FC236}">
                <a16:creationId xmlns:a16="http://schemas.microsoft.com/office/drawing/2014/main" id="{3149609D-97BB-4FF2-8C7F-EAA60825B7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91909" y="4670286"/>
            <a:ext cx="1983600" cy="211235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See the source imag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84388" y="5740140"/>
            <a:ext cx="1612113" cy="10425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ttps://cnet2.cbsistatic.com/img/4YtmAqmjR0H4YJuaW7riW2Id5WA=/1600x900/2018/02/08/8346b69a-f4f1-4fdb-bc74-cf9c3a905ddd/apple-homepod-product-hero-3.jp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27559" t="5696" r="27657"/>
          <a:stretch/>
        </p:blipFill>
        <p:spPr bwMode="auto">
          <a:xfrm>
            <a:off x="10571511" y="1340770"/>
            <a:ext cx="1315882" cy="155865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srcRect l="4677" t="4375" r="53368" b="1631"/>
          <a:stretch/>
        </p:blipFill>
        <p:spPr>
          <a:xfrm>
            <a:off x="10656112" y="3043086"/>
            <a:ext cx="1268664" cy="1627200"/>
          </a:xfrm>
          <a:prstGeom prst="rect">
            <a:avLst/>
          </a:prstGeom>
        </p:spPr>
      </p:pic>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Activity – Interaction Styles</a:t>
            </a:r>
          </a:p>
        </p:txBody>
      </p:sp>
      <p:sp>
        <p:nvSpPr>
          <p:cNvPr id="27651" name="Rectangle 3" descr="Rectangle: Click to edit Master text styles&#10;Second level&#10;Third level&#10;Fourth level&#10;Fifth level"/>
          <p:cNvSpPr>
            <a:spLocks noGrp="1" noChangeArrowheads="1"/>
          </p:cNvSpPr>
          <p:nvPr>
            <p:ph idx="1"/>
          </p:nvPr>
        </p:nvSpPr>
        <p:spPr/>
        <p:txBody>
          <a:bodyPr>
            <a:normAutofit/>
          </a:bodyPr>
          <a:lstStyle/>
          <a:p>
            <a:r>
              <a:rPr lang="en-AU" dirty="0"/>
              <a:t>In groups of 2-3, you will investigate both </a:t>
            </a:r>
            <a:r>
              <a:rPr lang="en-AU" i="1" dirty="0"/>
              <a:t>Prezi </a:t>
            </a:r>
            <a:r>
              <a:rPr lang="en-AU" dirty="0">
                <a:hlinkClick r:id="rId2"/>
              </a:rPr>
              <a:t>(http://prezi.com/)</a:t>
            </a:r>
            <a:r>
              <a:rPr lang="en-AU" dirty="0"/>
              <a:t> and </a:t>
            </a:r>
            <a:r>
              <a:rPr lang="en-AU" dirty="0" err="1"/>
              <a:t>PPT</a:t>
            </a:r>
            <a:r>
              <a:rPr lang="en-AU" dirty="0"/>
              <a:t> (</a:t>
            </a:r>
            <a:r>
              <a:rPr lang="en-AU" i="1" dirty="0"/>
              <a:t>PowerPoint</a:t>
            </a:r>
            <a:r>
              <a:rPr lang="en-AU" dirty="0"/>
              <a:t>).</a:t>
            </a:r>
          </a:p>
          <a:p>
            <a:r>
              <a:rPr lang="en-AU" dirty="0"/>
              <a:t>Both tools can be used in the presentation and delivery of information, however, their interaction styles vary.</a:t>
            </a:r>
          </a:p>
          <a:p>
            <a:r>
              <a:rPr lang="en-AU" dirty="0"/>
              <a:t>You do not need to have a Prezi account. Instead access examples from the Prezi </a:t>
            </a:r>
            <a:r>
              <a:rPr lang="en-AU" i="1" dirty="0"/>
              <a:t>Gallery </a:t>
            </a:r>
            <a:r>
              <a:rPr lang="en-AU" dirty="0"/>
              <a:t>at </a:t>
            </a:r>
            <a:r>
              <a:rPr lang="en-AU" dirty="0">
                <a:hlinkClick r:id="rId3"/>
              </a:rPr>
              <a:t>https://prezi.com/gallery/</a:t>
            </a:r>
            <a:r>
              <a:rPr lang="en-AU" dirty="0"/>
              <a:t> or by watching videos elsewhere.</a:t>
            </a:r>
          </a:p>
          <a:p>
            <a:r>
              <a:rPr lang="en-AU" dirty="0"/>
              <a:t>Consider a user’s goal is to create a 3 slide presentation.</a:t>
            </a:r>
          </a:p>
        </p:txBody>
      </p:sp>
    </p:spTree>
    <p:extLst>
      <p:ext uri="{BB962C8B-B14F-4D97-AF65-F5344CB8AC3E}">
        <p14:creationId xmlns:p14="http://schemas.microsoft.com/office/powerpoint/2010/main" val="543679258"/>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4DBA4C"/>
          </a:solidFill>
        </p:spPr>
        <p:txBody>
          <a:bodyPr/>
          <a:lstStyle/>
          <a:p>
            <a:r>
              <a:rPr lang="en-US" b="1" dirty="0">
                <a:solidFill>
                  <a:srgbClr val="F2F2F2"/>
                </a:solidFill>
              </a:rPr>
              <a:t>Activity – Interaction Styles</a:t>
            </a:r>
          </a:p>
        </p:txBody>
      </p:sp>
      <p:sp>
        <p:nvSpPr>
          <p:cNvPr id="27651" name="Rectangle 3" descr="Rectangle: Click to edit Master text styles&#10;Second level&#10;Third level&#10;Fourth level&#10;Fifth level"/>
          <p:cNvSpPr>
            <a:spLocks noGrp="1" noChangeArrowheads="1"/>
          </p:cNvSpPr>
          <p:nvPr>
            <p:ph idx="1"/>
          </p:nvPr>
        </p:nvSpPr>
        <p:spPr/>
        <p:txBody>
          <a:bodyPr>
            <a:normAutofit fontScale="85000" lnSpcReduction="20000"/>
          </a:bodyPr>
          <a:lstStyle/>
          <a:p>
            <a:r>
              <a:rPr lang="en-AU" dirty="0"/>
              <a:t>To help determine </a:t>
            </a:r>
            <a:r>
              <a:rPr lang="en-AU" i="1" dirty="0"/>
              <a:t>Prezi </a:t>
            </a:r>
            <a:r>
              <a:rPr lang="en-AU" dirty="0"/>
              <a:t>and </a:t>
            </a:r>
            <a:r>
              <a:rPr lang="en-AU" i="1" dirty="0"/>
              <a:t>PowerPoint’s </a:t>
            </a:r>
            <a:r>
              <a:rPr lang="en-AU" dirty="0"/>
              <a:t>functionality, investigate both applications in relation to:</a:t>
            </a:r>
          </a:p>
          <a:p>
            <a:pPr lvl="1"/>
            <a:r>
              <a:rPr lang="en-AU" dirty="0"/>
              <a:t>Creating new, or additional text/images (formatting), and saving;</a:t>
            </a:r>
          </a:p>
          <a:p>
            <a:pPr lvl="1"/>
            <a:r>
              <a:rPr lang="en-AU" dirty="0"/>
              <a:t>Playing a presentation</a:t>
            </a:r>
          </a:p>
          <a:p>
            <a:pPr marL="914400" lvl="2" indent="0">
              <a:buNone/>
            </a:pPr>
            <a:endParaRPr lang="en-AU" dirty="0"/>
          </a:p>
          <a:p>
            <a:r>
              <a:rPr lang="en-AU" dirty="0"/>
              <a:t>Then consider these questions and record your findings:</a:t>
            </a:r>
          </a:p>
          <a:p>
            <a:pPr marL="914400" lvl="1" indent="-514350">
              <a:buFont typeface="+mj-lt"/>
              <a:buAutoNum type="arabicPeriod"/>
            </a:pPr>
            <a:r>
              <a:rPr lang="en-AU" dirty="0"/>
              <a:t>What are the key differences between </a:t>
            </a:r>
            <a:r>
              <a:rPr lang="en-AU" i="1" dirty="0"/>
              <a:t>Prezi </a:t>
            </a:r>
            <a:r>
              <a:rPr lang="en-AU" dirty="0"/>
              <a:t>and </a:t>
            </a:r>
            <a:r>
              <a:rPr lang="en-AU" dirty="0" err="1"/>
              <a:t>PPT</a:t>
            </a:r>
            <a:r>
              <a:rPr lang="en-AU" dirty="0"/>
              <a:t> (</a:t>
            </a:r>
            <a:r>
              <a:rPr lang="en-AU" i="1" dirty="0"/>
              <a:t>PowerPoint</a:t>
            </a:r>
            <a:r>
              <a:rPr lang="en-AU" dirty="0"/>
              <a:t>)?</a:t>
            </a:r>
          </a:p>
          <a:p>
            <a:pPr marL="914400" lvl="1" indent="-514350">
              <a:buFont typeface="+mj-lt"/>
              <a:buAutoNum type="arabicPeriod"/>
            </a:pPr>
            <a:r>
              <a:rPr lang="en-AU" dirty="0"/>
              <a:t>List the advantages/disadvantages of both packages.</a:t>
            </a:r>
          </a:p>
          <a:p>
            <a:pPr marL="914400" lvl="1" indent="-514350">
              <a:buFont typeface="+mj-lt"/>
              <a:buAutoNum type="arabicPeriod"/>
            </a:pPr>
            <a:r>
              <a:rPr lang="en-AU" dirty="0"/>
              <a:t>Discuss your answers with another group. Note areas where you agree and disagree with each other. Also consider, and evaluate any possible solutions to help fix any weaknesses of either package.</a:t>
            </a:r>
          </a:p>
          <a:p>
            <a:pPr marL="914400" lvl="1" indent="-514350">
              <a:buFont typeface="+mj-lt"/>
              <a:buAutoNum type="arabicPeriod"/>
            </a:pPr>
            <a:r>
              <a:rPr lang="en-AU" dirty="0"/>
              <a:t>Consider, and evaluate the usability (visibility and affordance) for both </a:t>
            </a:r>
            <a:r>
              <a:rPr lang="en-AU" i="1" dirty="0"/>
              <a:t>Prezi </a:t>
            </a:r>
            <a:r>
              <a:rPr lang="en-AU" dirty="0"/>
              <a:t>and </a:t>
            </a:r>
            <a:r>
              <a:rPr lang="en-AU" dirty="0" err="1"/>
              <a:t>PPT</a:t>
            </a:r>
            <a:r>
              <a:rPr lang="en-AU" dirty="0"/>
              <a:t> (</a:t>
            </a:r>
            <a:r>
              <a:rPr lang="en-AU" i="1" dirty="0"/>
              <a:t>PowerPoint</a:t>
            </a:r>
            <a:r>
              <a:rPr lang="en-AU" dirty="0"/>
              <a:t>).</a:t>
            </a:r>
          </a:p>
          <a:p>
            <a:endParaRPr lang="en-US" dirty="0"/>
          </a:p>
        </p:txBody>
      </p:sp>
    </p:spTree>
    <p:extLst>
      <p:ext uri="{BB962C8B-B14F-4D97-AF65-F5344CB8AC3E}">
        <p14:creationId xmlns:p14="http://schemas.microsoft.com/office/powerpoint/2010/main" val="1713853310"/>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solidFill>
            <a:srgbClr val="4DBA4C"/>
          </a:solidFill>
        </p:spPr>
        <p:txBody>
          <a:bodyPr/>
          <a:lstStyle/>
          <a:p>
            <a:r>
              <a:rPr lang="en-US" b="1" dirty="0">
                <a:solidFill>
                  <a:schemeClr val="bg1">
                    <a:lumMod val="95000"/>
                  </a:schemeClr>
                </a:solidFill>
              </a:rPr>
              <a:t>Interaction Frameworks</a:t>
            </a:r>
          </a:p>
        </p:txBody>
      </p:sp>
      <p:sp>
        <p:nvSpPr>
          <p:cNvPr id="19459" name="Rectangle 3" descr="Rectangle: Click to edit Master text styles&#10;Second level&#10;Third level&#10;Fourth level&#10;Fifth level"/>
          <p:cNvSpPr>
            <a:spLocks noGrp="1" noChangeArrowheads="1"/>
          </p:cNvSpPr>
          <p:nvPr>
            <p:ph idx="1"/>
          </p:nvPr>
        </p:nvSpPr>
        <p:spPr>
          <a:xfrm>
            <a:off x="551384" y="1340768"/>
            <a:ext cx="11338470" cy="4343400"/>
          </a:xfrm>
        </p:spPr>
        <p:txBody>
          <a:bodyPr>
            <a:normAutofit/>
          </a:bodyPr>
          <a:lstStyle/>
          <a:p>
            <a:r>
              <a:rPr lang="en-US" dirty="0"/>
              <a:t>Why are some interfaces harder to use than others?</a:t>
            </a:r>
          </a:p>
          <a:p>
            <a:pPr lvl="1"/>
            <a:r>
              <a:rPr lang="en-US" dirty="0"/>
              <a:t>There is a breakdown in the communication of the designer’s mental model to the user</a:t>
            </a:r>
          </a:p>
          <a:p>
            <a:pPr lvl="1"/>
            <a:r>
              <a:rPr lang="en-US" dirty="0"/>
              <a:t>The user’s understanding of tasks is different to the designer’s</a:t>
            </a:r>
          </a:p>
          <a:p>
            <a:pPr lvl="1"/>
            <a:r>
              <a:rPr lang="en-US" dirty="0"/>
              <a:t>The user’s reaction to changes in the system state is different to that expected</a:t>
            </a:r>
          </a:p>
          <a:p>
            <a:pPr lvl="1"/>
            <a:r>
              <a:rPr lang="en-US" dirty="0"/>
              <a:t>Designers have not considered user views.</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1428"/>
          </a:solidFill>
        </p:spPr>
        <p:txBody>
          <a:bodyPr/>
          <a:lstStyle/>
          <a:p>
            <a:r>
              <a:rPr lang="en-AU" b="1" dirty="0">
                <a:solidFill>
                  <a:srgbClr val="F2F2F2"/>
                </a:solidFill>
              </a:rPr>
              <a:t>Interaction</a:t>
            </a:r>
          </a:p>
        </p:txBody>
      </p:sp>
      <p:sp>
        <p:nvSpPr>
          <p:cNvPr id="5" name="TextBox 4"/>
          <p:cNvSpPr txBox="1"/>
          <p:nvPr/>
        </p:nvSpPr>
        <p:spPr>
          <a:xfrm>
            <a:off x="2309786" y="1928803"/>
            <a:ext cx="1857388" cy="830997"/>
          </a:xfrm>
          <a:prstGeom prst="rect">
            <a:avLst/>
          </a:prstGeom>
          <a:noFill/>
        </p:spPr>
        <p:txBody>
          <a:bodyPr wrap="square" rtlCol="0">
            <a:spAutoFit/>
          </a:bodyPr>
          <a:lstStyle/>
          <a:p>
            <a:pPr algn="ctr"/>
            <a:r>
              <a:rPr lang="en-AU" dirty="0">
                <a:latin typeface="+mn-lt"/>
              </a:rPr>
              <a:t>Forming</a:t>
            </a:r>
            <a:br>
              <a:rPr lang="en-AU" dirty="0">
                <a:latin typeface="+mn-lt"/>
              </a:rPr>
            </a:br>
            <a:r>
              <a:rPr lang="en-AU" dirty="0">
                <a:latin typeface="+mn-lt"/>
              </a:rPr>
              <a:t>the intention</a:t>
            </a:r>
          </a:p>
        </p:txBody>
      </p:sp>
      <p:sp>
        <p:nvSpPr>
          <p:cNvPr id="6" name="TextBox 5"/>
          <p:cNvSpPr txBox="1"/>
          <p:nvPr/>
        </p:nvSpPr>
        <p:spPr>
          <a:xfrm>
            <a:off x="2452662" y="3357563"/>
            <a:ext cx="1571636" cy="830997"/>
          </a:xfrm>
          <a:prstGeom prst="rect">
            <a:avLst/>
          </a:prstGeom>
          <a:noFill/>
        </p:spPr>
        <p:txBody>
          <a:bodyPr wrap="square" rtlCol="0">
            <a:spAutoFit/>
          </a:bodyPr>
          <a:lstStyle/>
          <a:p>
            <a:pPr algn="ctr"/>
            <a:r>
              <a:rPr lang="en-AU" dirty="0">
                <a:latin typeface="+mn-lt"/>
              </a:rPr>
              <a:t>Specifying</a:t>
            </a:r>
            <a:br>
              <a:rPr lang="en-AU" dirty="0">
                <a:latin typeface="+mn-lt"/>
              </a:rPr>
            </a:br>
            <a:r>
              <a:rPr lang="en-AU" dirty="0">
                <a:latin typeface="+mn-lt"/>
              </a:rPr>
              <a:t>the action</a:t>
            </a:r>
          </a:p>
        </p:txBody>
      </p:sp>
      <p:sp>
        <p:nvSpPr>
          <p:cNvPr id="7" name="TextBox 6"/>
          <p:cNvSpPr txBox="1"/>
          <p:nvPr/>
        </p:nvSpPr>
        <p:spPr>
          <a:xfrm>
            <a:off x="2452662" y="4572009"/>
            <a:ext cx="1571636" cy="830997"/>
          </a:xfrm>
          <a:prstGeom prst="rect">
            <a:avLst/>
          </a:prstGeom>
          <a:noFill/>
        </p:spPr>
        <p:txBody>
          <a:bodyPr wrap="square" rtlCol="0">
            <a:spAutoFit/>
          </a:bodyPr>
          <a:lstStyle/>
          <a:p>
            <a:pPr algn="ctr"/>
            <a:r>
              <a:rPr lang="en-AU" dirty="0">
                <a:latin typeface="+mn-lt"/>
              </a:rPr>
              <a:t>Executing</a:t>
            </a:r>
            <a:br>
              <a:rPr lang="en-AU" dirty="0">
                <a:latin typeface="+mn-lt"/>
              </a:rPr>
            </a:br>
            <a:r>
              <a:rPr lang="en-AU" dirty="0">
                <a:latin typeface="+mn-lt"/>
              </a:rPr>
              <a:t>the action</a:t>
            </a:r>
          </a:p>
        </p:txBody>
      </p:sp>
      <p:sp>
        <p:nvSpPr>
          <p:cNvPr id="8" name="TextBox 7"/>
          <p:cNvSpPr txBox="1"/>
          <p:nvPr/>
        </p:nvSpPr>
        <p:spPr>
          <a:xfrm>
            <a:off x="7811306" y="1928803"/>
            <a:ext cx="1855800" cy="830997"/>
          </a:xfrm>
          <a:prstGeom prst="rect">
            <a:avLst/>
          </a:prstGeom>
          <a:noFill/>
        </p:spPr>
        <p:txBody>
          <a:bodyPr wrap="square" rtlCol="0">
            <a:spAutoFit/>
          </a:bodyPr>
          <a:lstStyle/>
          <a:p>
            <a:pPr algn="ctr"/>
            <a:r>
              <a:rPr lang="en-AU" dirty="0">
                <a:latin typeface="+mn-lt"/>
              </a:rPr>
              <a:t>Evaluating</a:t>
            </a:r>
            <a:br>
              <a:rPr lang="en-AU" dirty="0">
                <a:latin typeface="+mn-lt"/>
              </a:rPr>
            </a:br>
            <a:r>
              <a:rPr lang="en-AU" dirty="0">
                <a:latin typeface="+mn-lt"/>
              </a:rPr>
              <a:t>the outcome</a:t>
            </a:r>
          </a:p>
        </p:txBody>
      </p:sp>
      <p:sp>
        <p:nvSpPr>
          <p:cNvPr id="9" name="TextBox 8"/>
          <p:cNvSpPr txBox="1"/>
          <p:nvPr/>
        </p:nvSpPr>
        <p:spPr>
          <a:xfrm>
            <a:off x="7205948" y="3357563"/>
            <a:ext cx="3066516" cy="830997"/>
          </a:xfrm>
          <a:prstGeom prst="rect">
            <a:avLst/>
          </a:prstGeom>
          <a:noFill/>
        </p:spPr>
        <p:txBody>
          <a:bodyPr wrap="square" rtlCol="0">
            <a:spAutoFit/>
          </a:bodyPr>
          <a:lstStyle/>
          <a:p>
            <a:pPr algn="ctr"/>
            <a:r>
              <a:rPr lang="en-AU" dirty="0">
                <a:latin typeface="+mn-lt"/>
              </a:rPr>
              <a:t>Interpreting the state of the world</a:t>
            </a:r>
          </a:p>
        </p:txBody>
      </p:sp>
      <p:sp>
        <p:nvSpPr>
          <p:cNvPr id="10" name="TextBox 9"/>
          <p:cNvSpPr txBox="1"/>
          <p:nvPr/>
        </p:nvSpPr>
        <p:spPr>
          <a:xfrm>
            <a:off x="7349964" y="4572009"/>
            <a:ext cx="2778484" cy="830997"/>
          </a:xfrm>
          <a:prstGeom prst="rect">
            <a:avLst/>
          </a:prstGeom>
          <a:noFill/>
        </p:spPr>
        <p:txBody>
          <a:bodyPr wrap="square" rtlCol="0">
            <a:spAutoFit/>
          </a:bodyPr>
          <a:lstStyle/>
          <a:p>
            <a:pPr algn="ctr"/>
            <a:r>
              <a:rPr lang="en-AU" dirty="0">
                <a:latin typeface="+mn-lt"/>
              </a:rPr>
              <a:t>Perceiving the state of the world</a:t>
            </a:r>
          </a:p>
        </p:txBody>
      </p:sp>
      <p:cxnSp>
        <p:nvCxnSpPr>
          <p:cNvPr id="12" name="Straight Arrow Connector 11"/>
          <p:cNvCxnSpPr>
            <a:stCxn id="5" idx="2"/>
            <a:endCxn id="6" idx="0"/>
          </p:cNvCxnSpPr>
          <p:nvPr/>
        </p:nvCxnSpPr>
        <p:spPr>
          <a:xfrm>
            <a:off x="3238480" y="2759800"/>
            <a:ext cx="0" cy="5977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6" idx="2"/>
            <a:endCxn id="7" idx="0"/>
          </p:cNvCxnSpPr>
          <p:nvPr/>
        </p:nvCxnSpPr>
        <p:spPr>
          <a:xfrm rot="5400000">
            <a:off x="3046757" y="4380283"/>
            <a:ext cx="383449"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hape 15"/>
          <p:cNvCxnSpPr>
            <a:stCxn id="7" idx="2"/>
            <a:endCxn id="23" idx="1"/>
          </p:cNvCxnSpPr>
          <p:nvPr/>
        </p:nvCxnSpPr>
        <p:spPr>
          <a:xfrm rot="16200000" flipH="1">
            <a:off x="3829079" y="4812407"/>
            <a:ext cx="761913" cy="1943109"/>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hape 17"/>
          <p:cNvCxnSpPr/>
          <p:nvPr/>
        </p:nvCxnSpPr>
        <p:spPr>
          <a:xfrm rot="10800000" flipV="1">
            <a:off x="3238480" y="1500174"/>
            <a:ext cx="1357322" cy="35719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grpSp>
        <p:nvGrpSpPr>
          <p:cNvPr id="3" name="Group 20"/>
          <p:cNvGrpSpPr/>
          <p:nvPr/>
        </p:nvGrpSpPr>
        <p:grpSpPr>
          <a:xfrm>
            <a:off x="4667240" y="1214422"/>
            <a:ext cx="2786082" cy="1071570"/>
            <a:chOff x="3286116" y="1428736"/>
            <a:chExt cx="2786082" cy="1071570"/>
          </a:xfrm>
        </p:grpSpPr>
        <p:sp>
          <p:nvSpPr>
            <p:cNvPr id="19" name="Cloud 18"/>
            <p:cNvSpPr/>
            <p:nvPr/>
          </p:nvSpPr>
          <p:spPr>
            <a:xfrm>
              <a:off x="3286116" y="1428736"/>
              <a:ext cx="2786082" cy="107157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3857620" y="1500174"/>
              <a:ext cx="1571636" cy="830997"/>
            </a:xfrm>
            <a:prstGeom prst="rect">
              <a:avLst/>
            </a:prstGeom>
            <a:noFill/>
          </p:spPr>
          <p:txBody>
            <a:bodyPr wrap="square" rtlCol="0">
              <a:spAutoFit/>
            </a:bodyPr>
            <a:lstStyle/>
            <a:p>
              <a:pPr algn="ctr"/>
              <a:r>
                <a:rPr lang="en-AU" dirty="0">
                  <a:latin typeface="+mn-lt"/>
                </a:rPr>
                <a:t>Forming</a:t>
              </a:r>
              <a:br>
                <a:rPr lang="en-AU" dirty="0">
                  <a:latin typeface="+mn-lt"/>
                </a:rPr>
              </a:br>
              <a:r>
                <a:rPr lang="en-AU" dirty="0">
                  <a:latin typeface="+mn-lt"/>
                </a:rPr>
                <a:t>the goal</a:t>
              </a:r>
            </a:p>
          </p:txBody>
        </p:sp>
      </p:grpSp>
      <p:pic>
        <p:nvPicPr>
          <p:cNvPr id="1027" name="Picture 3" descr="&lt;strong&gt;Laptop&lt;/strong&gt; With Blue Screen - vector Clip Art"/>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5416389" y="4857761"/>
            <a:ext cx="1102039" cy="1076325"/>
          </a:xfrm>
          <a:prstGeom prst="rect">
            <a:avLst/>
          </a:prstGeom>
          <a:noFill/>
          <a:ln w="9525">
            <a:noFill/>
            <a:miter lim="800000"/>
            <a:headEnd/>
            <a:tailEnd/>
          </a:ln>
          <a:effectLst/>
        </p:spPr>
      </p:pic>
      <p:sp>
        <p:nvSpPr>
          <p:cNvPr id="23" name="TextBox 22"/>
          <p:cNvSpPr txBox="1"/>
          <p:nvPr/>
        </p:nvSpPr>
        <p:spPr>
          <a:xfrm>
            <a:off x="5181589" y="5934086"/>
            <a:ext cx="1571636" cy="461665"/>
          </a:xfrm>
          <a:prstGeom prst="rect">
            <a:avLst/>
          </a:prstGeom>
          <a:noFill/>
        </p:spPr>
        <p:txBody>
          <a:bodyPr wrap="square" rtlCol="0">
            <a:spAutoFit/>
          </a:bodyPr>
          <a:lstStyle/>
          <a:p>
            <a:pPr algn="ctr"/>
            <a:r>
              <a:rPr lang="en-AU" dirty="0">
                <a:latin typeface="+mn-lt"/>
              </a:rPr>
              <a:t>The World</a:t>
            </a:r>
          </a:p>
        </p:txBody>
      </p:sp>
      <p:cxnSp>
        <p:nvCxnSpPr>
          <p:cNvPr id="26" name="Straight Arrow Connector 25"/>
          <p:cNvCxnSpPr>
            <a:stCxn id="10" idx="0"/>
            <a:endCxn id="9" idx="2"/>
          </p:cNvCxnSpPr>
          <p:nvPr/>
        </p:nvCxnSpPr>
        <p:spPr>
          <a:xfrm flipV="1">
            <a:off x="8739206" y="4188560"/>
            <a:ext cx="0" cy="38344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9" idx="0"/>
            <a:endCxn id="8" idx="2"/>
          </p:cNvCxnSpPr>
          <p:nvPr/>
        </p:nvCxnSpPr>
        <p:spPr>
          <a:xfrm flipV="1">
            <a:off x="8739206" y="2759800"/>
            <a:ext cx="0" cy="59776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hape 29"/>
          <p:cNvCxnSpPr>
            <a:stCxn id="8" idx="0"/>
          </p:cNvCxnSpPr>
          <p:nvPr/>
        </p:nvCxnSpPr>
        <p:spPr>
          <a:xfrm rot="16200000" flipV="1">
            <a:off x="7917669" y="1107265"/>
            <a:ext cx="428628" cy="1214446"/>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Shape 31"/>
          <p:cNvCxnSpPr>
            <a:stCxn id="23" idx="3"/>
            <a:endCxn id="10" idx="2"/>
          </p:cNvCxnSpPr>
          <p:nvPr/>
        </p:nvCxnSpPr>
        <p:spPr>
          <a:xfrm flipV="1">
            <a:off x="6753226" y="5403006"/>
            <a:ext cx="1985981" cy="761913"/>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34" name="Smiley Face 33"/>
          <p:cNvSpPr/>
          <p:nvPr/>
        </p:nvSpPr>
        <p:spPr>
          <a:xfrm>
            <a:off x="5452266" y="2714620"/>
            <a:ext cx="858049" cy="928694"/>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p:cNvSpPr/>
          <p:nvPr/>
        </p:nvSpPr>
        <p:spPr>
          <a:xfrm>
            <a:off x="6381752" y="2714620"/>
            <a:ext cx="142876" cy="1428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p:cNvSpPr/>
          <p:nvPr/>
        </p:nvSpPr>
        <p:spPr>
          <a:xfrm>
            <a:off x="6596066" y="2428868"/>
            <a:ext cx="214314" cy="2143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Oval 38"/>
          <p:cNvSpPr/>
          <p:nvPr/>
        </p:nvSpPr>
        <p:spPr>
          <a:xfrm>
            <a:off x="6881818" y="2071678"/>
            <a:ext cx="285752" cy="28575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TextBox 39"/>
          <p:cNvSpPr txBox="1"/>
          <p:nvPr/>
        </p:nvSpPr>
        <p:spPr>
          <a:xfrm>
            <a:off x="5095471" y="3786205"/>
            <a:ext cx="1571636" cy="461665"/>
          </a:xfrm>
          <a:prstGeom prst="rect">
            <a:avLst/>
          </a:prstGeom>
          <a:noFill/>
        </p:spPr>
        <p:txBody>
          <a:bodyPr wrap="square" rtlCol="0">
            <a:spAutoFit/>
          </a:bodyPr>
          <a:lstStyle/>
          <a:p>
            <a:pPr algn="ctr"/>
            <a:r>
              <a:rPr lang="en-AU" dirty="0">
                <a:latin typeface="+mn-lt"/>
              </a:rPr>
              <a:t>The User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4</a:t>
            </a:r>
          </a:p>
        </p:txBody>
      </p:sp>
      <p:sp>
        <p:nvSpPr>
          <p:cNvPr id="3" name="Title 2"/>
          <p:cNvSpPr>
            <a:spLocks noGrp="1"/>
          </p:cNvSpPr>
          <p:nvPr>
            <p:ph type="title"/>
          </p:nvPr>
        </p:nvSpPr>
        <p:spPr/>
        <p:txBody>
          <a:bodyPr/>
          <a:lstStyle/>
          <a:p>
            <a:r>
              <a:rPr lang="en-AU" dirty="0"/>
              <a:t>Usability Principles</a:t>
            </a:r>
          </a:p>
        </p:txBody>
      </p:sp>
    </p:spTree>
    <p:extLst>
      <p:ext uri="{BB962C8B-B14F-4D97-AF65-F5344CB8AC3E}">
        <p14:creationId xmlns:p14="http://schemas.microsoft.com/office/powerpoint/2010/main" val="18953838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solidFill>
            <a:srgbClr val="C01428"/>
          </a:solidFill>
        </p:spPr>
        <p:txBody>
          <a:bodyPr/>
          <a:lstStyle/>
          <a:p>
            <a:pPr eaLnBrk="1" hangingPunct="1"/>
            <a:r>
              <a:rPr lang="en-US" b="1" dirty="0">
                <a:solidFill>
                  <a:srgbClr val="F2F2F2"/>
                </a:solidFill>
              </a:rPr>
              <a:t>Usability =</a:t>
            </a:r>
          </a:p>
        </p:txBody>
      </p:sp>
      <p:sp>
        <p:nvSpPr>
          <p:cNvPr id="8195" name="Rectangle 3"/>
          <p:cNvSpPr>
            <a:spLocks noGrp="1" noChangeArrowheads="1"/>
          </p:cNvSpPr>
          <p:nvPr>
            <p:ph idx="1"/>
          </p:nvPr>
        </p:nvSpPr>
        <p:spPr/>
        <p:txBody>
          <a:bodyPr/>
          <a:lstStyle/>
          <a:p>
            <a:pPr eaLnBrk="1" hangingPunct="1">
              <a:buFont typeface="Wingdings" pitchFamily="2" charset="2"/>
              <a:buNone/>
            </a:pPr>
            <a:r>
              <a:rPr lang="en-US" i="1" dirty="0"/>
              <a:t>	“a broad concept that refers to how easy it is for users to learn a system, how efficiently they can use it once they have learned to use it, and how pleasant it is to use”</a:t>
            </a:r>
          </a:p>
          <a:p>
            <a:pPr eaLnBrk="1" hangingPunct="1">
              <a:buFont typeface="Wingdings" pitchFamily="2" charset="2"/>
              <a:buNone/>
            </a:pPr>
            <a:r>
              <a:rPr lang="en-US" dirty="0"/>
              <a:t>	</a:t>
            </a:r>
            <a:r>
              <a:rPr lang="en-US" sz="1900" dirty="0"/>
              <a:t>Nielsen &amp; Mack (1994:3)</a:t>
            </a:r>
            <a:endParaRPr lang="en-US" dirty="0"/>
          </a:p>
        </p:txBody>
      </p:sp>
    </p:spTree>
    <p:extLst>
      <p:ext uri="{BB962C8B-B14F-4D97-AF65-F5344CB8AC3E}">
        <p14:creationId xmlns:p14="http://schemas.microsoft.com/office/powerpoint/2010/main" val="7360636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solidFill>
            <a:srgbClr val="C01428"/>
          </a:solidFill>
        </p:spPr>
        <p:txBody>
          <a:bodyPr/>
          <a:lstStyle/>
          <a:p>
            <a:pPr eaLnBrk="1" hangingPunct="1"/>
            <a:r>
              <a:rPr lang="en-AU" b="1" dirty="0">
                <a:solidFill>
                  <a:srgbClr val="F2F2F2"/>
                </a:solidFill>
              </a:rPr>
              <a:t>Guidelines for Usability</a:t>
            </a:r>
          </a:p>
        </p:txBody>
      </p:sp>
      <p:sp>
        <p:nvSpPr>
          <p:cNvPr id="9219" name="Rectangle 3"/>
          <p:cNvSpPr>
            <a:spLocks noGrp="1" noChangeArrowheads="1"/>
          </p:cNvSpPr>
          <p:nvPr>
            <p:ph idx="1"/>
          </p:nvPr>
        </p:nvSpPr>
        <p:spPr/>
        <p:txBody>
          <a:bodyPr/>
          <a:lstStyle/>
          <a:p>
            <a:pPr eaLnBrk="1" hangingPunct="1"/>
            <a:r>
              <a:rPr lang="en-AU" dirty="0"/>
              <a:t>We are designing for </a:t>
            </a:r>
            <a:r>
              <a:rPr lang="en-AU" b="1" dirty="0"/>
              <a:t>USE</a:t>
            </a:r>
          </a:p>
          <a:p>
            <a:pPr eaLnBrk="1" hangingPunct="1"/>
            <a:r>
              <a:rPr lang="en-AU" dirty="0"/>
              <a:t>Audience-centred</a:t>
            </a:r>
          </a:p>
          <a:p>
            <a:pPr eaLnBrk="1" hangingPunct="1"/>
            <a:r>
              <a:rPr lang="en-AU" b="1" dirty="0"/>
              <a:t>WHO</a:t>
            </a:r>
            <a:r>
              <a:rPr lang="en-AU" dirty="0"/>
              <a:t> are you designing for?</a:t>
            </a:r>
          </a:p>
          <a:p>
            <a:pPr eaLnBrk="1" hangingPunct="1"/>
            <a:r>
              <a:rPr lang="en-AU" b="1" dirty="0"/>
              <a:t>WHAT</a:t>
            </a:r>
            <a:r>
              <a:rPr lang="en-AU" dirty="0"/>
              <a:t> are you communicating?</a:t>
            </a:r>
          </a:p>
          <a:p>
            <a:pPr eaLnBrk="1" hangingPunct="1"/>
            <a:r>
              <a:rPr lang="en-AU" b="1" dirty="0"/>
              <a:t>WHICH</a:t>
            </a:r>
            <a:r>
              <a:rPr lang="en-AU" dirty="0"/>
              <a:t> media are you using?</a:t>
            </a:r>
          </a:p>
          <a:p>
            <a:pPr eaLnBrk="1" hangingPunct="1"/>
            <a:endParaRPr lang="en-AU" dirty="0"/>
          </a:p>
        </p:txBody>
      </p:sp>
    </p:spTree>
    <p:extLst>
      <p:ext uri="{BB962C8B-B14F-4D97-AF65-F5344CB8AC3E}">
        <p14:creationId xmlns:p14="http://schemas.microsoft.com/office/powerpoint/2010/main" val="37943803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solidFill>
            <a:srgbClr val="C01428"/>
          </a:solidFill>
        </p:spPr>
        <p:txBody>
          <a:bodyPr/>
          <a:lstStyle/>
          <a:p>
            <a:pPr eaLnBrk="1" hangingPunct="1"/>
            <a:r>
              <a:rPr lang="en-AU" b="1" dirty="0">
                <a:solidFill>
                  <a:srgbClr val="F2F2F2"/>
                </a:solidFill>
              </a:rPr>
              <a:t>Usability</a:t>
            </a:r>
          </a:p>
        </p:txBody>
      </p:sp>
      <p:sp>
        <p:nvSpPr>
          <p:cNvPr id="10243" name="Rectangle 3"/>
          <p:cNvSpPr>
            <a:spLocks noGrp="1" noChangeArrowheads="1"/>
          </p:cNvSpPr>
          <p:nvPr>
            <p:ph idx="1"/>
          </p:nvPr>
        </p:nvSpPr>
        <p:spPr/>
        <p:txBody>
          <a:bodyPr/>
          <a:lstStyle/>
          <a:p>
            <a:pPr eaLnBrk="1" hangingPunct="1"/>
            <a:r>
              <a:rPr lang="en-AU" dirty="0"/>
              <a:t>It isn’t difficult to get it right!</a:t>
            </a:r>
          </a:p>
          <a:p>
            <a:pPr eaLnBrk="1" hangingPunct="1"/>
            <a:r>
              <a:rPr lang="en-AU" dirty="0"/>
              <a:t>Why do designers still insist on frustrating the users of their products?</a:t>
            </a:r>
          </a:p>
          <a:p>
            <a:pPr eaLnBrk="1" hangingPunct="1"/>
            <a:r>
              <a:rPr lang="en-AU" dirty="0"/>
              <a:t>Why are users still purchasing products that fail to utilise good design principles?</a:t>
            </a:r>
          </a:p>
          <a:p>
            <a:pPr eaLnBrk="1" hangingPunct="1"/>
            <a:r>
              <a:rPr lang="en-AU" dirty="0"/>
              <a:t>Often requires trade-offs in aesthetics</a:t>
            </a:r>
          </a:p>
          <a:p>
            <a:pPr eaLnBrk="1" hangingPunct="1"/>
            <a:r>
              <a:rPr lang="en-AU" dirty="0"/>
              <a:t>May cost more (but not always)</a:t>
            </a:r>
          </a:p>
        </p:txBody>
      </p:sp>
    </p:spTree>
    <p:extLst>
      <p:ext uri="{BB962C8B-B14F-4D97-AF65-F5344CB8AC3E}">
        <p14:creationId xmlns:p14="http://schemas.microsoft.com/office/powerpoint/2010/main" val="129043239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solidFill>
            <a:srgbClr val="C01428"/>
          </a:solidFill>
        </p:spPr>
        <p:txBody>
          <a:bodyPr/>
          <a:lstStyle/>
          <a:p>
            <a:pPr eaLnBrk="1" hangingPunct="1"/>
            <a:r>
              <a:rPr lang="en-AU" b="1" dirty="0">
                <a:solidFill>
                  <a:srgbClr val="F2F2F2"/>
                </a:solidFill>
              </a:rPr>
              <a:t>Activity - Usability</a:t>
            </a:r>
          </a:p>
        </p:txBody>
      </p:sp>
      <p:sp>
        <p:nvSpPr>
          <p:cNvPr id="10243" name="Rectangle 3"/>
          <p:cNvSpPr>
            <a:spLocks noGrp="1" noChangeArrowheads="1"/>
          </p:cNvSpPr>
          <p:nvPr>
            <p:ph idx="1"/>
          </p:nvPr>
        </p:nvSpPr>
        <p:spPr/>
        <p:txBody>
          <a:bodyPr>
            <a:normAutofit fontScale="92500" lnSpcReduction="10000"/>
          </a:bodyPr>
          <a:lstStyle/>
          <a:p>
            <a:r>
              <a:rPr lang="en-AU" dirty="0"/>
              <a:t>You have heard some of my thoughts on usability and User Centred Design so far throughout this course.</a:t>
            </a:r>
          </a:p>
          <a:p>
            <a:r>
              <a:rPr lang="en-AU" dirty="0"/>
              <a:t>Now with a small group of students around you, it is your turn to discuss and think about these questions:</a:t>
            </a:r>
          </a:p>
          <a:p>
            <a:pPr lvl="1"/>
            <a:r>
              <a:rPr lang="en-AU" dirty="0"/>
              <a:t>Why are some websites/products/apps/objects, </a:t>
            </a:r>
            <a:r>
              <a:rPr lang="en-AU" dirty="0" err="1"/>
              <a:t>etc</a:t>
            </a:r>
            <a:r>
              <a:rPr lang="en-AU" dirty="0"/>
              <a:t> not usable and cause users to become frustrated?</a:t>
            </a:r>
          </a:p>
          <a:p>
            <a:pPr lvl="1"/>
            <a:r>
              <a:rPr lang="en-AU" dirty="0"/>
              <a:t>Why do we (humans/users/consumers) purchase products that do not use good design principles (possibly obvious ones that can be seen/observed in a shop or in pictures online on </a:t>
            </a:r>
            <a:r>
              <a:rPr lang="en-AU" dirty="0" err="1"/>
              <a:t>Taobao</a:t>
            </a:r>
            <a:r>
              <a:rPr lang="en-AU" dirty="0"/>
              <a:t>, Alibaba, </a:t>
            </a:r>
            <a:r>
              <a:rPr lang="en-AU" dirty="0" err="1"/>
              <a:t>etc</a:t>
            </a:r>
            <a:r>
              <a:rPr lang="en-AU" dirty="0"/>
              <a:t>)?</a:t>
            </a:r>
          </a:p>
          <a:p>
            <a:r>
              <a:rPr lang="en-AU" dirty="0"/>
              <a:t>Record your own thoughts/opinions/stories. You may then talk to other groups or me for feedback/comments.</a:t>
            </a:r>
          </a:p>
        </p:txBody>
      </p:sp>
    </p:spTree>
    <p:extLst>
      <p:ext uri="{BB962C8B-B14F-4D97-AF65-F5344CB8AC3E}">
        <p14:creationId xmlns:p14="http://schemas.microsoft.com/office/powerpoint/2010/main" val="15544335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3"/>
          <p:cNvSpPr>
            <a:spLocks noGrp="1"/>
          </p:cNvSpPr>
          <p:nvPr>
            <p:ph type="title"/>
          </p:nvPr>
        </p:nvSpPr>
        <p:spPr>
          <a:solidFill>
            <a:srgbClr val="C01428"/>
          </a:solidFill>
        </p:spPr>
        <p:txBody>
          <a:bodyPr/>
          <a:lstStyle/>
          <a:p>
            <a:pPr eaLnBrk="1" hangingPunct="1"/>
            <a:r>
              <a:rPr lang="en-US" b="1" dirty="0">
                <a:solidFill>
                  <a:srgbClr val="F2F2F2"/>
                </a:solidFill>
              </a:rPr>
              <a:t>Principles of Design for Usability</a:t>
            </a:r>
            <a:endParaRPr lang="en-AU" b="1" dirty="0">
              <a:solidFill>
                <a:srgbClr val="F2F2F2"/>
              </a:solidFill>
            </a:endParaRPr>
          </a:p>
        </p:txBody>
      </p:sp>
      <p:sp>
        <p:nvSpPr>
          <p:cNvPr id="11267" name="Content Placeholder 4"/>
          <p:cNvSpPr>
            <a:spLocks noGrp="1"/>
          </p:cNvSpPr>
          <p:nvPr>
            <p:ph idx="1"/>
          </p:nvPr>
        </p:nvSpPr>
        <p:spPr/>
        <p:txBody>
          <a:bodyPr/>
          <a:lstStyle/>
          <a:p>
            <a:pPr eaLnBrk="1" hangingPunct="1"/>
            <a:r>
              <a:rPr lang="en-AU" dirty="0"/>
              <a:t>Provide a good </a:t>
            </a:r>
            <a:r>
              <a:rPr lang="en-AU" b="1" dirty="0"/>
              <a:t>conceptual model</a:t>
            </a:r>
            <a:endParaRPr lang="en-AU" dirty="0"/>
          </a:p>
          <a:p>
            <a:pPr eaLnBrk="1" hangingPunct="1"/>
            <a:r>
              <a:rPr lang="en-AU" dirty="0"/>
              <a:t>Make things </a:t>
            </a:r>
            <a:r>
              <a:rPr lang="en-AU" b="1" dirty="0"/>
              <a:t>visible</a:t>
            </a:r>
            <a:r>
              <a:rPr lang="en-AU" dirty="0"/>
              <a:t> so that intuitive understanding can occur with ease</a:t>
            </a:r>
          </a:p>
          <a:p>
            <a:pPr eaLnBrk="1" hangingPunct="1"/>
            <a:r>
              <a:rPr lang="en-AU" dirty="0"/>
              <a:t>Take advantage of natural </a:t>
            </a:r>
            <a:r>
              <a:rPr lang="en-AU" b="1" dirty="0"/>
              <a:t>mapping</a:t>
            </a:r>
          </a:p>
          <a:p>
            <a:pPr eaLnBrk="1" hangingPunct="1"/>
            <a:r>
              <a:rPr lang="en-AU" dirty="0"/>
              <a:t>Provide </a:t>
            </a:r>
            <a:r>
              <a:rPr lang="en-AU" b="1" dirty="0"/>
              <a:t>feedback</a:t>
            </a:r>
          </a:p>
        </p:txBody>
      </p:sp>
    </p:spTree>
    <p:extLst>
      <p:ext uri="{BB962C8B-B14F-4D97-AF65-F5344CB8AC3E}">
        <p14:creationId xmlns:p14="http://schemas.microsoft.com/office/powerpoint/2010/main" val="14859696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3"/>
          <p:cNvSpPr>
            <a:spLocks noGrp="1"/>
          </p:cNvSpPr>
          <p:nvPr>
            <p:ph type="title"/>
          </p:nvPr>
        </p:nvSpPr>
        <p:spPr>
          <a:solidFill>
            <a:srgbClr val="C01428"/>
          </a:solidFill>
        </p:spPr>
        <p:txBody>
          <a:bodyPr>
            <a:normAutofit/>
          </a:bodyPr>
          <a:lstStyle/>
          <a:p>
            <a:pPr eaLnBrk="1" hangingPunct="1"/>
            <a:r>
              <a:rPr lang="en-AU" b="1" dirty="0">
                <a:solidFill>
                  <a:srgbClr val="F2F2F2"/>
                </a:solidFill>
              </a:rPr>
              <a:t>The attributes that contribute to usability</a:t>
            </a:r>
          </a:p>
        </p:txBody>
      </p:sp>
      <p:sp>
        <p:nvSpPr>
          <p:cNvPr id="12291" name="Content Placeholder 4"/>
          <p:cNvSpPr>
            <a:spLocks noGrp="1"/>
          </p:cNvSpPr>
          <p:nvPr>
            <p:ph idx="1"/>
          </p:nvPr>
        </p:nvSpPr>
        <p:spPr/>
        <p:txBody>
          <a:bodyPr>
            <a:normAutofit/>
          </a:bodyPr>
          <a:lstStyle/>
          <a:p>
            <a:pPr eaLnBrk="1" hangingPunct="1">
              <a:lnSpc>
                <a:spcPct val="90000"/>
              </a:lnSpc>
            </a:pPr>
            <a:r>
              <a:rPr lang="en-AU" dirty="0"/>
              <a:t>The ease and speed with which a user can learn to use a system/product – </a:t>
            </a:r>
            <a:r>
              <a:rPr lang="en-AU" b="1" dirty="0"/>
              <a:t>“learnability”</a:t>
            </a:r>
          </a:p>
          <a:p>
            <a:pPr eaLnBrk="1" hangingPunct="1">
              <a:lnSpc>
                <a:spcPct val="90000"/>
              </a:lnSpc>
            </a:pPr>
            <a:r>
              <a:rPr lang="en-AU" dirty="0"/>
              <a:t>The ease and efficiency of use once the initial learning period is over – </a:t>
            </a:r>
            <a:r>
              <a:rPr lang="en-AU" b="1" dirty="0"/>
              <a:t>“efficiency”</a:t>
            </a:r>
          </a:p>
          <a:p>
            <a:pPr>
              <a:lnSpc>
                <a:spcPct val="90000"/>
              </a:lnSpc>
            </a:pPr>
            <a:r>
              <a:rPr lang="en-AU" dirty="0"/>
              <a:t>The myriad of ways in which the user and the system are enabled to exchange information – </a:t>
            </a:r>
            <a:r>
              <a:rPr lang="en-AU" b="1" dirty="0"/>
              <a:t>“flexibility”</a:t>
            </a:r>
          </a:p>
          <a:p>
            <a:pPr>
              <a:lnSpc>
                <a:spcPct val="90000"/>
              </a:lnSpc>
            </a:pPr>
            <a:r>
              <a:rPr lang="en-AU" dirty="0"/>
              <a:t>The level of satisfaction derived from the use of the system – </a:t>
            </a:r>
            <a:r>
              <a:rPr lang="en-AU" b="1" dirty="0"/>
              <a:t>“satisfaction”</a:t>
            </a:r>
            <a:endParaRPr lang="en-AU" dirty="0"/>
          </a:p>
        </p:txBody>
      </p:sp>
    </p:spTree>
    <p:extLst>
      <p:ext uri="{BB962C8B-B14F-4D97-AF65-F5344CB8AC3E}">
        <p14:creationId xmlns:p14="http://schemas.microsoft.com/office/powerpoint/2010/main" val="9789216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3"/>
          <p:cNvSpPr>
            <a:spLocks noGrp="1"/>
          </p:cNvSpPr>
          <p:nvPr>
            <p:ph type="title"/>
          </p:nvPr>
        </p:nvSpPr>
        <p:spPr>
          <a:solidFill>
            <a:srgbClr val="C01428"/>
          </a:solidFill>
        </p:spPr>
        <p:txBody>
          <a:bodyPr>
            <a:normAutofit/>
          </a:bodyPr>
          <a:lstStyle/>
          <a:p>
            <a:pPr eaLnBrk="1" hangingPunct="1"/>
            <a:r>
              <a:rPr lang="en-AU" b="1" dirty="0">
                <a:solidFill>
                  <a:srgbClr val="F2F2F2"/>
                </a:solidFill>
              </a:rPr>
              <a:t>The attributes that contribute to usability</a:t>
            </a:r>
          </a:p>
        </p:txBody>
      </p:sp>
      <p:sp>
        <p:nvSpPr>
          <p:cNvPr id="14339" name="Content Placeholder 4"/>
          <p:cNvSpPr>
            <a:spLocks noGrp="1"/>
          </p:cNvSpPr>
          <p:nvPr>
            <p:ph idx="1"/>
          </p:nvPr>
        </p:nvSpPr>
        <p:spPr/>
        <p:txBody>
          <a:bodyPr/>
          <a:lstStyle/>
          <a:p>
            <a:pPr eaLnBrk="1" hangingPunct="1">
              <a:lnSpc>
                <a:spcPct val="90000"/>
              </a:lnSpc>
            </a:pPr>
            <a:r>
              <a:rPr lang="en-US" dirty="0"/>
              <a:t>Users should not make many errors using the system, and if they do, it should be able to easily recover from them – </a:t>
            </a:r>
            <a:r>
              <a:rPr lang="en-AU" b="1" dirty="0"/>
              <a:t>“robustness”</a:t>
            </a:r>
            <a:endParaRPr lang="en-US" dirty="0"/>
          </a:p>
          <a:p>
            <a:pPr eaLnBrk="1" hangingPunct="1">
              <a:lnSpc>
                <a:spcPct val="90000"/>
              </a:lnSpc>
            </a:pPr>
            <a:r>
              <a:rPr lang="en-US" dirty="0"/>
              <a:t>The casual/novice user should be able to return to the system without having to relearn everything – </a:t>
            </a:r>
            <a:r>
              <a:rPr lang="en-US" b="1" dirty="0"/>
              <a:t>“memorability”</a:t>
            </a:r>
            <a:endParaRPr lang="en-AU" dirty="0"/>
          </a:p>
        </p:txBody>
      </p:sp>
    </p:spTree>
    <p:extLst>
      <p:ext uri="{BB962C8B-B14F-4D97-AF65-F5344CB8AC3E}">
        <p14:creationId xmlns:p14="http://schemas.microsoft.com/office/powerpoint/2010/main" val="14794332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chemeClr val="tx1"/>
                </a:solidFill>
              </a:rPr>
              <a:t>5</a:t>
            </a:r>
          </a:p>
        </p:txBody>
      </p:sp>
      <p:sp>
        <p:nvSpPr>
          <p:cNvPr id="3" name="Title 2"/>
          <p:cNvSpPr>
            <a:spLocks noGrp="1"/>
          </p:cNvSpPr>
          <p:nvPr>
            <p:ph type="title"/>
          </p:nvPr>
        </p:nvSpPr>
        <p:spPr/>
        <p:txBody>
          <a:bodyPr/>
          <a:lstStyle/>
          <a:p>
            <a:r>
              <a:rPr lang="en-AU" dirty="0"/>
              <a:t>LEARNABILITY</a:t>
            </a:r>
          </a:p>
        </p:txBody>
      </p:sp>
    </p:spTree>
    <p:extLst>
      <p:ext uri="{BB962C8B-B14F-4D97-AF65-F5344CB8AC3E}">
        <p14:creationId xmlns:p14="http://schemas.microsoft.com/office/powerpoint/2010/main" val="226541680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5"/>
          <p:cNvSpPr>
            <a:spLocks noGrp="1"/>
          </p:cNvSpPr>
          <p:nvPr>
            <p:ph type="title"/>
          </p:nvPr>
        </p:nvSpPr>
        <p:spPr>
          <a:solidFill>
            <a:srgbClr val="F7F43E"/>
          </a:solidFill>
        </p:spPr>
        <p:txBody>
          <a:bodyPr/>
          <a:lstStyle/>
          <a:p>
            <a:pPr eaLnBrk="1" hangingPunct="1"/>
            <a:r>
              <a:rPr lang="en-AU" b="1" dirty="0"/>
              <a:t>Factors affecting </a:t>
            </a:r>
            <a:r>
              <a:rPr lang="en-AU" b="1" dirty="0" err="1"/>
              <a:t>Learnability</a:t>
            </a:r>
            <a:endParaRPr lang="en-AU" b="1" dirty="0"/>
          </a:p>
        </p:txBody>
      </p:sp>
      <p:sp>
        <p:nvSpPr>
          <p:cNvPr id="15363" name="Content Placeholder 3"/>
          <p:cNvSpPr>
            <a:spLocks noGrp="1"/>
          </p:cNvSpPr>
          <p:nvPr>
            <p:ph idx="1"/>
          </p:nvPr>
        </p:nvSpPr>
        <p:spPr/>
        <p:txBody>
          <a:bodyPr/>
          <a:lstStyle/>
          <a:p>
            <a:pPr eaLnBrk="1" hangingPunct="1">
              <a:lnSpc>
                <a:spcPct val="90000"/>
              </a:lnSpc>
            </a:pPr>
            <a:r>
              <a:rPr lang="en-AU" b="1" dirty="0"/>
              <a:t>Consistency</a:t>
            </a:r>
            <a:r>
              <a:rPr lang="en-AU" dirty="0"/>
              <a:t> in input and output required</a:t>
            </a:r>
          </a:p>
          <a:p>
            <a:pPr eaLnBrk="1" hangingPunct="1">
              <a:lnSpc>
                <a:spcPct val="90000"/>
              </a:lnSpc>
            </a:pPr>
            <a:r>
              <a:rPr lang="en-AU" b="1" dirty="0"/>
              <a:t>Familiarity </a:t>
            </a:r>
            <a:r>
              <a:rPr lang="en-AU" dirty="0"/>
              <a:t>–</a:t>
            </a:r>
            <a:r>
              <a:rPr lang="en-AU" b="1" dirty="0"/>
              <a:t> </a:t>
            </a:r>
            <a:r>
              <a:rPr lang="en-AU" dirty="0"/>
              <a:t>the extent to which the user can apply known experience to the use of the new system/product – </a:t>
            </a:r>
            <a:r>
              <a:rPr lang="en-AU" b="1" i="1" dirty="0"/>
              <a:t>mapping, metaphors, affordance</a:t>
            </a:r>
          </a:p>
        </p:txBody>
      </p:sp>
    </p:spTree>
    <p:extLst>
      <p:ext uri="{BB962C8B-B14F-4D97-AF65-F5344CB8AC3E}">
        <p14:creationId xmlns:p14="http://schemas.microsoft.com/office/powerpoint/2010/main" val="4198813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1428"/>
          </a:solidFill>
        </p:spPr>
        <p:txBody>
          <a:bodyPr/>
          <a:lstStyle/>
          <a:p>
            <a:r>
              <a:rPr lang="en-AU" b="1" dirty="0">
                <a:solidFill>
                  <a:srgbClr val="F2F2F2"/>
                </a:solidFill>
              </a:rPr>
              <a:t>Activity - Interaction</a:t>
            </a:r>
          </a:p>
        </p:txBody>
      </p:sp>
      <p:sp>
        <p:nvSpPr>
          <p:cNvPr id="3" name="Content Placeholder 2"/>
          <p:cNvSpPr>
            <a:spLocks noGrp="1"/>
          </p:cNvSpPr>
          <p:nvPr>
            <p:ph idx="1"/>
          </p:nvPr>
        </p:nvSpPr>
        <p:spPr/>
        <p:txBody>
          <a:bodyPr>
            <a:normAutofit lnSpcReduction="10000"/>
          </a:bodyPr>
          <a:lstStyle/>
          <a:p>
            <a:r>
              <a:rPr lang="en-AU" dirty="0"/>
              <a:t>Think of a goal you have when using a hardware device or software program/app.</a:t>
            </a:r>
          </a:p>
          <a:p>
            <a:r>
              <a:rPr lang="en-AU" dirty="0"/>
              <a:t>Describe the interaction steps you are required to perform</a:t>
            </a:r>
          </a:p>
          <a:p>
            <a:r>
              <a:rPr lang="en-AU" dirty="0"/>
              <a:t>Describe how the device/program/app responds to you and how you interpret and perceive (see) what is happening</a:t>
            </a:r>
          </a:p>
          <a:p>
            <a:r>
              <a:rPr lang="en-AU" dirty="0"/>
              <a:t>For example – using a:</a:t>
            </a:r>
          </a:p>
          <a:p>
            <a:pPr lvl="1"/>
            <a:r>
              <a:rPr lang="en-AU" dirty="0"/>
              <a:t>self-service machine</a:t>
            </a:r>
          </a:p>
          <a:p>
            <a:pPr lvl="1"/>
            <a:r>
              <a:rPr lang="en-AU" dirty="0"/>
              <a:t>specific app</a:t>
            </a:r>
          </a:p>
          <a:p>
            <a:pPr lvl="1"/>
            <a:r>
              <a:rPr lang="en-AU" dirty="0"/>
              <a:t>store directory in a shopping mall/centre</a:t>
            </a:r>
          </a:p>
        </p:txBody>
      </p:sp>
      <p:pic>
        <p:nvPicPr>
          <p:cNvPr id="4" name="Picture 3" descr="Journal on Product Design and Development: September 20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0256" y="3880947"/>
            <a:ext cx="3198617" cy="222380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5"/>
          <p:cNvSpPr>
            <a:spLocks noGrp="1"/>
          </p:cNvSpPr>
          <p:nvPr>
            <p:ph type="title"/>
          </p:nvPr>
        </p:nvSpPr>
        <p:spPr>
          <a:solidFill>
            <a:srgbClr val="F7F43E"/>
          </a:solidFill>
        </p:spPr>
        <p:txBody>
          <a:bodyPr/>
          <a:lstStyle/>
          <a:p>
            <a:pPr eaLnBrk="1" hangingPunct="1"/>
            <a:r>
              <a:rPr lang="en-AU" b="1" dirty="0"/>
              <a:t>Factors affecting </a:t>
            </a:r>
            <a:r>
              <a:rPr lang="en-AU" b="1" dirty="0" err="1"/>
              <a:t>Learnability</a:t>
            </a:r>
            <a:endParaRPr lang="en-AU" b="1" dirty="0"/>
          </a:p>
        </p:txBody>
      </p:sp>
      <p:sp>
        <p:nvSpPr>
          <p:cNvPr id="16387" name="Content Placeholder 3"/>
          <p:cNvSpPr>
            <a:spLocks noGrp="1"/>
          </p:cNvSpPr>
          <p:nvPr>
            <p:ph idx="1"/>
          </p:nvPr>
        </p:nvSpPr>
        <p:spPr/>
        <p:txBody>
          <a:bodyPr/>
          <a:lstStyle/>
          <a:p>
            <a:pPr eaLnBrk="1" hangingPunct="1">
              <a:lnSpc>
                <a:spcPct val="90000"/>
              </a:lnSpc>
            </a:pPr>
            <a:r>
              <a:rPr lang="en-AU" b="1" dirty="0"/>
              <a:t>Predictability </a:t>
            </a:r>
            <a:r>
              <a:rPr lang="en-AU" dirty="0"/>
              <a:t>– user’s past experience of the system (the </a:t>
            </a:r>
            <a:r>
              <a:rPr lang="en-AU" b="1" i="1" dirty="0"/>
              <a:t>interaction history</a:t>
            </a:r>
            <a:r>
              <a:rPr lang="en-AU" dirty="0"/>
              <a:t>) determines future interactions</a:t>
            </a:r>
          </a:p>
          <a:p>
            <a:pPr eaLnBrk="1" hangingPunct="1">
              <a:lnSpc>
                <a:spcPct val="90000"/>
              </a:lnSpc>
            </a:pPr>
            <a:r>
              <a:rPr lang="en-AU" b="1" dirty="0" err="1"/>
              <a:t>Generalisability</a:t>
            </a:r>
            <a:r>
              <a:rPr lang="en-AU" b="1" dirty="0"/>
              <a:t> </a:t>
            </a:r>
            <a:r>
              <a:rPr lang="en-AU" dirty="0"/>
              <a:t>–</a:t>
            </a:r>
            <a:r>
              <a:rPr lang="en-AU" b="1" dirty="0"/>
              <a:t> </a:t>
            </a:r>
            <a:r>
              <a:rPr lang="en-AU" dirty="0"/>
              <a:t>the extent to which the user can apply knowledge of an interaction across applications to other similar situations</a:t>
            </a:r>
            <a:endParaRPr lang="en-AU" b="1" dirty="0"/>
          </a:p>
        </p:txBody>
      </p:sp>
    </p:spTree>
    <p:extLst>
      <p:ext uri="{BB962C8B-B14F-4D97-AF65-F5344CB8AC3E}">
        <p14:creationId xmlns:p14="http://schemas.microsoft.com/office/powerpoint/2010/main" val="7331338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solidFill>
            <a:srgbClr val="F7F43E"/>
          </a:solidFill>
        </p:spPr>
        <p:txBody>
          <a:bodyPr/>
          <a:lstStyle/>
          <a:p>
            <a:pPr eaLnBrk="1" hangingPunct="1"/>
            <a:r>
              <a:rPr lang="en-AU" b="1" dirty="0"/>
              <a:t>….can be measured by:</a:t>
            </a:r>
          </a:p>
        </p:txBody>
      </p:sp>
      <p:sp>
        <p:nvSpPr>
          <p:cNvPr id="17411" name="Content Placeholder 3"/>
          <p:cNvSpPr>
            <a:spLocks noGrp="1"/>
          </p:cNvSpPr>
          <p:nvPr>
            <p:ph idx="1"/>
          </p:nvPr>
        </p:nvSpPr>
        <p:spPr/>
        <p:txBody>
          <a:bodyPr/>
          <a:lstStyle/>
          <a:p>
            <a:pPr eaLnBrk="1" hangingPunct="1"/>
            <a:r>
              <a:rPr lang="en-AU" dirty="0"/>
              <a:t>The frequency of error messages (and particular types of error messages!)</a:t>
            </a:r>
          </a:p>
          <a:p>
            <a:pPr eaLnBrk="1" hangingPunct="1"/>
            <a:r>
              <a:rPr lang="en-AU" dirty="0"/>
              <a:t>The frequency of use of the online help system</a:t>
            </a:r>
          </a:p>
          <a:p>
            <a:pPr eaLnBrk="1" hangingPunct="1"/>
            <a:r>
              <a:rPr lang="en-AU" dirty="0"/>
              <a:t>The number of times a user sought assistance (from a myriad of sources)</a:t>
            </a:r>
          </a:p>
          <a:p>
            <a:pPr eaLnBrk="1" hangingPunct="1"/>
            <a:r>
              <a:rPr lang="en-AU" dirty="0"/>
              <a:t>….and a seemingly infinite and definitely unmeasurable multitude of other ways!</a:t>
            </a:r>
          </a:p>
        </p:txBody>
      </p:sp>
    </p:spTree>
    <p:extLst>
      <p:ext uri="{BB962C8B-B14F-4D97-AF65-F5344CB8AC3E}">
        <p14:creationId xmlns:p14="http://schemas.microsoft.com/office/powerpoint/2010/main" val="2689952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solidFill>
            <a:srgbClr val="F7F43E"/>
          </a:solidFill>
        </p:spPr>
        <p:txBody>
          <a:bodyPr/>
          <a:lstStyle/>
          <a:p>
            <a:pPr eaLnBrk="1" hangingPunct="1"/>
            <a:r>
              <a:rPr lang="en-AU" b="1" dirty="0"/>
              <a:t>Examples</a:t>
            </a:r>
          </a:p>
        </p:txBody>
      </p:sp>
      <p:pic>
        <p:nvPicPr>
          <p:cNvPr id="1026" name="Picture 2" descr="http://www.lovemysurface.net/wp-content/uploads/2015/07/Windows-10-Upgrade-Error-Something-Happen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5520" y="2276872"/>
            <a:ext cx="5905500" cy="31432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i2.wp.com/technosamigos.com/wp-content/uploads/2015/07/WhatsApp-Error-24.png?resize=719%2C744"/>
          <p:cNvPicPr>
            <a:picLocks noChangeAspect="1" noChangeArrowheads="1"/>
          </p:cNvPicPr>
          <p:nvPr/>
        </p:nvPicPr>
        <p:blipFill rotWithShape="1">
          <a:blip r:embed="rId3">
            <a:extLst>
              <a:ext uri="{28A0092B-C50C-407E-A947-70E740481C1C}">
                <a14:useLocalDpi xmlns:a14="http://schemas.microsoft.com/office/drawing/2010/main" val="0"/>
              </a:ext>
            </a:extLst>
          </a:blip>
          <a:srcRect l="18022" r="24419"/>
          <a:stretch/>
        </p:blipFill>
        <p:spPr bwMode="auto">
          <a:xfrm>
            <a:off x="7896200" y="1712527"/>
            <a:ext cx="2376264" cy="4271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74823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chemeClr val="tx1"/>
                </a:solidFill>
              </a:rPr>
              <a:t>6</a:t>
            </a:r>
          </a:p>
        </p:txBody>
      </p:sp>
      <p:sp>
        <p:nvSpPr>
          <p:cNvPr id="3" name="Title 2"/>
          <p:cNvSpPr>
            <a:spLocks noGrp="1"/>
          </p:cNvSpPr>
          <p:nvPr>
            <p:ph type="title"/>
          </p:nvPr>
        </p:nvSpPr>
        <p:spPr/>
        <p:txBody>
          <a:bodyPr/>
          <a:lstStyle/>
          <a:p>
            <a:r>
              <a:rPr lang="en-AU" dirty="0">
                <a:solidFill>
                  <a:schemeClr val="tx1"/>
                </a:solidFill>
              </a:rPr>
              <a:t>Efficiency</a:t>
            </a:r>
          </a:p>
        </p:txBody>
      </p:sp>
    </p:spTree>
    <p:extLst>
      <p:ext uri="{BB962C8B-B14F-4D97-AF65-F5344CB8AC3E}">
        <p14:creationId xmlns:p14="http://schemas.microsoft.com/office/powerpoint/2010/main" val="99336159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5"/>
          <p:cNvSpPr>
            <a:spLocks noGrp="1"/>
          </p:cNvSpPr>
          <p:nvPr>
            <p:ph type="title"/>
          </p:nvPr>
        </p:nvSpPr>
        <p:spPr>
          <a:solidFill>
            <a:srgbClr val="FCFFD1"/>
          </a:solidFill>
        </p:spPr>
        <p:txBody>
          <a:bodyPr/>
          <a:lstStyle/>
          <a:p>
            <a:pPr eaLnBrk="1" hangingPunct="1"/>
            <a:r>
              <a:rPr lang="en-AU" b="1" dirty="0"/>
              <a:t>Factors affecting Efficiency</a:t>
            </a:r>
          </a:p>
        </p:txBody>
      </p:sp>
      <p:sp>
        <p:nvSpPr>
          <p:cNvPr id="19459" name="Rectangle 3"/>
          <p:cNvSpPr>
            <a:spLocks noGrp="1" noChangeArrowheads="1"/>
          </p:cNvSpPr>
          <p:nvPr>
            <p:ph idx="1"/>
          </p:nvPr>
        </p:nvSpPr>
        <p:spPr/>
        <p:txBody>
          <a:bodyPr/>
          <a:lstStyle/>
          <a:p>
            <a:pPr eaLnBrk="1" hangingPunct="1"/>
            <a:r>
              <a:rPr lang="en-AU" b="1" dirty="0"/>
              <a:t>Performance time</a:t>
            </a:r>
            <a:r>
              <a:rPr lang="en-AU" dirty="0"/>
              <a:t> – how long does it take the user to perform tasks</a:t>
            </a:r>
          </a:p>
          <a:p>
            <a:pPr eaLnBrk="1" hangingPunct="1"/>
            <a:r>
              <a:rPr lang="en-AU" b="1" dirty="0"/>
              <a:t>Completion</a:t>
            </a:r>
            <a:r>
              <a:rPr lang="en-AU" dirty="0"/>
              <a:t> – the success or failure to complete a task</a:t>
            </a:r>
          </a:p>
          <a:p>
            <a:pPr eaLnBrk="1" hangingPunct="1"/>
            <a:r>
              <a:rPr lang="en-AU" b="1" dirty="0"/>
              <a:t>Retrieval time</a:t>
            </a:r>
            <a:r>
              <a:rPr lang="en-AU" dirty="0"/>
              <a:t> – how long does the user take to find information</a:t>
            </a:r>
          </a:p>
          <a:p>
            <a:pPr eaLnBrk="1" hangingPunct="1"/>
            <a:r>
              <a:rPr lang="en-AU" dirty="0"/>
              <a:t>Frequency of access to online help system</a:t>
            </a:r>
          </a:p>
        </p:txBody>
      </p:sp>
    </p:spTree>
    <p:extLst>
      <p:ext uri="{BB962C8B-B14F-4D97-AF65-F5344CB8AC3E}">
        <p14:creationId xmlns:p14="http://schemas.microsoft.com/office/powerpoint/2010/main" val="37420021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5"/>
          <p:cNvSpPr>
            <a:spLocks noGrp="1"/>
          </p:cNvSpPr>
          <p:nvPr>
            <p:ph type="title"/>
          </p:nvPr>
        </p:nvSpPr>
        <p:spPr>
          <a:solidFill>
            <a:srgbClr val="FCFFD1"/>
          </a:solidFill>
        </p:spPr>
        <p:txBody>
          <a:bodyPr/>
          <a:lstStyle/>
          <a:p>
            <a:pPr eaLnBrk="1" hangingPunct="1"/>
            <a:r>
              <a:rPr lang="en-AU" b="1" dirty="0"/>
              <a:t>Example</a:t>
            </a:r>
          </a:p>
        </p:txBody>
      </p:sp>
      <p:pic>
        <p:nvPicPr>
          <p:cNvPr id="3" name="Picture 2"/>
          <p:cNvPicPr>
            <a:picLocks noChangeAspect="1"/>
          </p:cNvPicPr>
          <p:nvPr/>
        </p:nvPicPr>
        <p:blipFill>
          <a:blip r:embed="rId2"/>
          <a:stretch>
            <a:fillRect/>
          </a:stretch>
        </p:blipFill>
        <p:spPr>
          <a:xfrm>
            <a:off x="1775520" y="1132119"/>
            <a:ext cx="8640960" cy="5723904"/>
          </a:xfrm>
          <a:prstGeom prst="rect">
            <a:avLst/>
          </a:prstGeom>
        </p:spPr>
      </p:pic>
    </p:spTree>
    <p:extLst>
      <p:ext uri="{BB962C8B-B14F-4D97-AF65-F5344CB8AC3E}">
        <p14:creationId xmlns:p14="http://schemas.microsoft.com/office/powerpoint/2010/main" val="16077342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7</a:t>
            </a:r>
          </a:p>
        </p:txBody>
      </p:sp>
      <p:sp>
        <p:nvSpPr>
          <p:cNvPr id="3" name="Title 2"/>
          <p:cNvSpPr>
            <a:spLocks noGrp="1"/>
          </p:cNvSpPr>
          <p:nvPr>
            <p:ph type="title"/>
          </p:nvPr>
        </p:nvSpPr>
        <p:spPr/>
        <p:txBody>
          <a:bodyPr/>
          <a:lstStyle/>
          <a:p>
            <a:r>
              <a:rPr lang="en-AU" dirty="0"/>
              <a:t>Flexibility</a:t>
            </a:r>
          </a:p>
        </p:txBody>
      </p:sp>
    </p:spTree>
    <p:extLst>
      <p:ext uri="{BB962C8B-B14F-4D97-AF65-F5344CB8AC3E}">
        <p14:creationId xmlns:p14="http://schemas.microsoft.com/office/powerpoint/2010/main" val="35539443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5"/>
          <p:cNvSpPr>
            <a:spLocks noGrp="1"/>
          </p:cNvSpPr>
          <p:nvPr>
            <p:ph type="title"/>
          </p:nvPr>
        </p:nvSpPr>
        <p:spPr>
          <a:solidFill>
            <a:srgbClr val="5B3F67"/>
          </a:solidFill>
        </p:spPr>
        <p:txBody>
          <a:bodyPr/>
          <a:lstStyle/>
          <a:p>
            <a:pPr eaLnBrk="1" hangingPunct="1"/>
            <a:r>
              <a:rPr lang="en-AU" b="1" dirty="0">
                <a:solidFill>
                  <a:srgbClr val="F2F2F2"/>
                </a:solidFill>
              </a:rPr>
              <a:t>Factors affecting Flexibility</a:t>
            </a:r>
          </a:p>
        </p:txBody>
      </p:sp>
      <p:sp>
        <p:nvSpPr>
          <p:cNvPr id="21507" name="Content Placeholder 3"/>
          <p:cNvSpPr>
            <a:spLocks noGrp="1"/>
          </p:cNvSpPr>
          <p:nvPr>
            <p:ph idx="1"/>
          </p:nvPr>
        </p:nvSpPr>
        <p:spPr/>
        <p:txBody>
          <a:bodyPr/>
          <a:lstStyle/>
          <a:p>
            <a:pPr eaLnBrk="1" hangingPunct="1">
              <a:lnSpc>
                <a:spcPct val="90000"/>
              </a:lnSpc>
            </a:pPr>
            <a:r>
              <a:rPr lang="en-AU" b="1" dirty="0"/>
              <a:t>Initiative</a:t>
            </a:r>
            <a:r>
              <a:rPr lang="en-AU" dirty="0"/>
              <a:t> – allowing for user initiative in the dialogue between user and system</a:t>
            </a:r>
            <a:endParaRPr lang="en-AU" b="1" i="1" dirty="0"/>
          </a:p>
          <a:p>
            <a:pPr eaLnBrk="1" hangingPunct="1">
              <a:lnSpc>
                <a:spcPct val="90000"/>
              </a:lnSpc>
            </a:pPr>
            <a:r>
              <a:rPr lang="en-AU" b="1" dirty="0"/>
              <a:t>Multi-threading</a:t>
            </a:r>
            <a:r>
              <a:rPr lang="en-AU" dirty="0"/>
              <a:t> – allows for interaction to support more than one task at a time</a:t>
            </a:r>
          </a:p>
          <a:p>
            <a:pPr lvl="1" eaLnBrk="1" hangingPunct="1">
              <a:lnSpc>
                <a:spcPct val="90000"/>
              </a:lnSpc>
            </a:pPr>
            <a:r>
              <a:rPr lang="en-AU" dirty="0"/>
              <a:t>simultaneous communication of information that relates to separate tasks</a:t>
            </a:r>
          </a:p>
          <a:p>
            <a:pPr lvl="1" eaLnBrk="1" hangingPunct="1">
              <a:lnSpc>
                <a:spcPct val="90000"/>
              </a:lnSpc>
            </a:pPr>
            <a:r>
              <a:rPr lang="en-AU" dirty="0"/>
              <a:t>without multithreading the system becomes modal</a:t>
            </a:r>
          </a:p>
        </p:txBody>
      </p:sp>
    </p:spTree>
    <p:extLst>
      <p:ext uri="{BB962C8B-B14F-4D97-AF65-F5344CB8AC3E}">
        <p14:creationId xmlns:p14="http://schemas.microsoft.com/office/powerpoint/2010/main" val="4864224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5"/>
          <p:cNvSpPr>
            <a:spLocks noGrp="1"/>
          </p:cNvSpPr>
          <p:nvPr>
            <p:ph type="title"/>
          </p:nvPr>
        </p:nvSpPr>
        <p:spPr>
          <a:solidFill>
            <a:srgbClr val="5B3F67"/>
          </a:solidFill>
        </p:spPr>
        <p:txBody>
          <a:bodyPr/>
          <a:lstStyle/>
          <a:p>
            <a:pPr eaLnBrk="1" hangingPunct="1"/>
            <a:r>
              <a:rPr lang="en-AU" b="1" dirty="0">
                <a:solidFill>
                  <a:srgbClr val="F2F2F2"/>
                </a:solidFill>
              </a:rPr>
              <a:t>Factors affecting Flexibility</a:t>
            </a:r>
          </a:p>
        </p:txBody>
      </p:sp>
      <p:sp>
        <p:nvSpPr>
          <p:cNvPr id="22531" name="Content Placeholder 3"/>
          <p:cNvSpPr>
            <a:spLocks noGrp="1"/>
          </p:cNvSpPr>
          <p:nvPr>
            <p:ph idx="1"/>
          </p:nvPr>
        </p:nvSpPr>
        <p:spPr/>
        <p:txBody>
          <a:bodyPr/>
          <a:lstStyle/>
          <a:p>
            <a:pPr eaLnBrk="1" hangingPunct="1"/>
            <a:r>
              <a:rPr lang="en-AU" dirty="0"/>
              <a:t>Example: while browsing websites with multiple tabs, you hear a </a:t>
            </a:r>
            <a:r>
              <a:rPr lang="en-AU" i="1" dirty="0"/>
              <a:t>“ding” </a:t>
            </a:r>
            <a:r>
              <a:rPr lang="en-AU" dirty="0"/>
              <a:t>which</a:t>
            </a:r>
            <a:r>
              <a:rPr lang="en-AU" i="1" dirty="0"/>
              <a:t> </a:t>
            </a:r>
            <a:r>
              <a:rPr lang="en-AU" dirty="0"/>
              <a:t>alerts you to a new instant message</a:t>
            </a:r>
          </a:p>
          <a:p>
            <a:pPr eaLnBrk="1" hangingPunct="1"/>
            <a:r>
              <a:rPr lang="en-AU" b="1" dirty="0"/>
              <a:t>Substitution</a:t>
            </a:r>
            <a:r>
              <a:rPr lang="en-AU" dirty="0"/>
              <a:t> – writing a document allows the user to choose the form (margins </a:t>
            </a:r>
            <a:r>
              <a:rPr lang="en-AU" dirty="0" err="1"/>
              <a:t>etc</a:t>
            </a:r>
            <a:r>
              <a:rPr lang="en-AU" dirty="0"/>
              <a:t>) which best suit the moment</a:t>
            </a:r>
          </a:p>
        </p:txBody>
      </p:sp>
    </p:spTree>
    <p:extLst>
      <p:ext uri="{BB962C8B-B14F-4D97-AF65-F5344CB8AC3E}">
        <p14:creationId xmlns:p14="http://schemas.microsoft.com/office/powerpoint/2010/main" val="4171523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5"/>
          <p:cNvSpPr>
            <a:spLocks noGrp="1"/>
          </p:cNvSpPr>
          <p:nvPr>
            <p:ph type="title"/>
          </p:nvPr>
        </p:nvSpPr>
        <p:spPr>
          <a:solidFill>
            <a:srgbClr val="5B3F67"/>
          </a:solidFill>
        </p:spPr>
        <p:txBody>
          <a:bodyPr/>
          <a:lstStyle/>
          <a:p>
            <a:pPr eaLnBrk="1" hangingPunct="1"/>
            <a:r>
              <a:rPr lang="en-AU" b="1" dirty="0">
                <a:solidFill>
                  <a:srgbClr val="F2F2F2"/>
                </a:solidFill>
              </a:rPr>
              <a:t>Factors affecting Flexibility</a:t>
            </a:r>
          </a:p>
        </p:txBody>
      </p:sp>
      <p:sp>
        <p:nvSpPr>
          <p:cNvPr id="24579" name="Content Placeholder 3"/>
          <p:cNvSpPr>
            <a:spLocks noGrp="1"/>
          </p:cNvSpPr>
          <p:nvPr>
            <p:ph idx="1"/>
          </p:nvPr>
        </p:nvSpPr>
        <p:spPr/>
        <p:txBody>
          <a:bodyPr/>
          <a:lstStyle/>
          <a:p>
            <a:pPr eaLnBrk="1" hangingPunct="1"/>
            <a:r>
              <a:rPr lang="en-AU" b="1" dirty="0"/>
              <a:t>Customisation </a:t>
            </a:r>
            <a:r>
              <a:rPr lang="en-AU" dirty="0"/>
              <a:t>– modification of the interface by either the user or the system</a:t>
            </a:r>
          </a:p>
          <a:p>
            <a:pPr lvl="1" eaLnBrk="1" hangingPunct="1"/>
            <a:r>
              <a:rPr lang="en-AU" dirty="0"/>
              <a:t>automatic modification of the system premised on its knowledge of the user</a:t>
            </a:r>
          </a:p>
          <a:p>
            <a:pPr lvl="1" eaLnBrk="1" hangingPunct="1"/>
            <a:r>
              <a:rPr lang="en-AU" dirty="0"/>
              <a:t>user-initiated = </a:t>
            </a:r>
            <a:r>
              <a:rPr lang="en-AU" b="1" i="1" dirty="0"/>
              <a:t>adaptability</a:t>
            </a:r>
            <a:endParaRPr lang="en-AU" dirty="0"/>
          </a:p>
          <a:p>
            <a:pPr lvl="1" eaLnBrk="1" hangingPunct="1"/>
            <a:r>
              <a:rPr lang="en-AU" dirty="0"/>
              <a:t>system-initiated = </a:t>
            </a:r>
            <a:r>
              <a:rPr lang="en-AU" b="1" i="1" dirty="0" err="1"/>
              <a:t>adaptivity</a:t>
            </a:r>
            <a:r>
              <a:rPr lang="en-AU" dirty="0"/>
              <a:t> </a:t>
            </a:r>
          </a:p>
          <a:p>
            <a:pPr eaLnBrk="1" hangingPunct="1"/>
            <a:endParaRPr lang="en-AU" dirty="0"/>
          </a:p>
        </p:txBody>
      </p:sp>
    </p:spTree>
    <p:extLst>
      <p:ext uri="{BB962C8B-B14F-4D97-AF65-F5344CB8AC3E}">
        <p14:creationId xmlns:p14="http://schemas.microsoft.com/office/powerpoint/2010/main" val="3377807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C01428"/>
          </a:solidFill>
        </p:spPr>
        <p:txBody>
          <a:bodyPr/>
          <a:lstStyle/>
          <a:p>
            <a:r>
              <a:rPr lang="en-AU" b="1" dirty="0">
                <a:solidFill>
                  <a:srgbClr val="F2F2F2"/>
                </a:solidFill>
              </a:rPr>
              <a:t>Interaction</a:t>
            </a:r>
          </a:p>
        </p:txBody>
      </p:sp>
      <p:sp>
        <p:nvSpPr>
          <p:cNvPr id="3" name="Content Placeholder 2"/>
          <p:cNvSpPr>
            <a:spLocks noGrp="1"/>
          </p:cNvSpPr>
          <p:nvPr>
            <p:ph idx="1"/>
          </p:nvPr>
        </p:nvSpPr>
        <p:spPr/>
        <p:txBody>
          <a:bodyPr/>
          <a:lstStyle/>
          <a:p>
            <a:r>
              <a:rPr lang="en-AU" dirty="0"/>
              <a:t>“Interactivity in a computer product means that the </a:t>
            </a:r>
            <a:r>
              <a:rPr lang="en-AU" b="1" dirty="0"/>
              <a:t>user</a:t>
            </a:r>
            <a:r>
              <a:rPr lang="en-AU" dirty="0"/>
              <a:t>, </a:t>
            </a:r>
            <a:r>
              <a:rPr lang="en-AU" i="1" dirty="0"/>
              <a:t>not</a:t>
            </a:r>
            <a:r>
              <a:rPr lang="en-AU" dirty="0"/>
              <a:t> the </a:t>
            </a:r>
            <a:r>
              <a:rPr lang="en-AU" b="1" dirty="0"/>
              <a:t>designer</a:t>
            </a:r>
            <a:r>
              <a:rPr lang="en-AU" dirty="0"/>
              <a:t>, controls the sequence, the pace, and most importantly, what to look at and what to ignore.”</a:t>
            </a:r>
            <a:br>
              <a:rPr lang="en-AU" dirty="0"/>
            </a:br>
            <a:br>
              <a:rPr lang="en-AU" dirty="0"/>
            </a:br>
            <a:r>
              <a:rPr lang="en-AU" dirty="0"/>
              <a:t>				(Kristof &amp; </a:t>
            </a:r>
            <a:r>
              <a:rPr lang="en-AU" dirty="0" err="1"/>
              <a:t>Satran</a:t>
            </a:r>
            <a:r>
              <a:rPr lang="en-AU" dirty="0"/>
              <a:t>, 1995)</a:t>
            </a:r>
          </a:p>
          <a:p>
            <a:endParaRPr lang="en-AU" dirty="0"/>
          </a:p>
        </p:txBody>
      </p:sp>
    </p:spTree>
    <p:extLst>
      <p:ext uri="{BB962C8B-B14F-4D97-AF65-F5344CB8AC3E}">
        <p14:creationId xmlns:p14="http://schemas.microsoft.com/office/powerpoint/2010/main" val="28103479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5"/>
          <p:cNvSpPr>
            <a:spLocks noGrp="1"/>
          </p:cNvSpPr>
          <p:nvPr>
            <p:ph type="title"/>
          </p:nvPr>
        </p:nvSpPr>
        <p:spPr>
          <a:solidFill>
            <a:srgbClr val="5B3F67"/>
          </a:solidFill>
        </p:spPr>
        <p:txBody>
          <a:bodyPr/>
          <a:lstStyle/>
          <a:p>
            <a:pPr eaLnBrk="1" hangingPunct="1"/>
            <a:r>
              <a:rPr lang="en-AU" b="1" dirty="0">
                <a:solidFill>
                  <a:srgbClr val="F2F2F2"/>
                </a:solidFill>
              </a:rPr>
              <a:t>Factors affecting Flexibility</a:t>
            </a:r>
          </a:p>
        </p:txBody>
      </p:sp>
      <p:sp>
        <p:nvSpPr>
          <p:cNvPr id="25603" name="Content Placeholder 3"/>
          <p:cNvSpPr>
            <a:spLocks noGrp="1"/>
          </p:cNvSpPr>
          <p:nvPr>
            <p:ph idx="1"/>
          </p:nvPr>
        </p:nvSpPr>
        <p:spPr/>
        <p:txBody>
          <a:bodyPr/>
          <a:lstStyle/>
          <a:p>
            <a:pPr eaLnBrk="1" hangingPunct="1"/>
            <a:r>
              <a:rPr lang="en-AU" b="1" dirty="0"/>
              <a:t>Task migration</a:t>
            </a:r>
            <a:r>
              <a:rPr lang="en-AU" dirty="0"/>
              <a:t> – can the user or the system pass control over to the other </a:t>
            </a:r>
          </a:p>
          <a:p>
            <a:pPr lvl="1" eaLnBrk="1" hangingPunct="1"/>
            <a:r>
              <a:rPr lang="en-AU" dirty="0"/>
              <a:t>Example 1</a:t>
            </a:r>
          </a:p>
          <a:p>
            <a:pPr lvl="2"/>
            <a:r>
              <a:rPr lang="en-AU" dirty="0"/>
              <a:t>a spellchecker, user needs to have discretionary power to override the spellchecker decision</a:t>
            </a:r>
          </a:p>
          <a:p>
            <a:pPr lvl="1" eaLnBrk="1" hangingPunct="1"/>
            <a:r>
              <a:rPr lang="en-AU" dirty="0"/>
              <a:t>Example 2</a:t>
            </a:r>
          </a:p>
          <a:p>
            <a:pPr lvl="2"/>
            <a:r>
              <a:rPr lang="en-AU" dirty="0"/>
              <a:t>autocorrect, user can pass control to the system to correct errors</a:t>
            </a:r>
          </a:p>
          <a:p>
            <a:pPr eaLnBrk="1" hangingPunct="1"/>
            <a:endParaRPr lang="en-AU" dirty="0"/>
          </a:p>
        </p:txBody>
      </p:sp>
    </p:spTree>
    <p:extLst>
      <p:ext uri="{BB962C8B-B14F-4D97-AF65-F5344CB8AC3E}">
        <p14:creationId xmlns:p14="http://schemas.microsoft.com/office/powerpoint/2010/main" val="7130247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5"/>
          <p:cNvSpPr>
            <a:spLocks noGrp="1"/>
          </p:cNvSpPr>
          <p:nvPr>
            <p:ph type="title"/>
          </p:nvPr>
        </p:nvSpPr>
        <p:spPr>
          <a:solidFill>
            <a:srgbClr val="5B3F67"/>
          </a:solidFill>
        </p:spPr>
        <p:txBody>
          <a:bodyPr/>
          <a:lstStyle/>
          <a:p>
            <a:pPr eaLnBrk="1" hangingPunct="1"/>
            <a:r>
              <a:rPr lang="en-AU" b="1" dirty="0">
                <a:solidFill>
                  <a:srgbClr val="F2F2F2"/>
                </a:solidFill>
              </a:rPr>
              <a:t>Examples</a:t>
            </a:r>
          </a:p>
        </p:txBody>
      </p:sp>
      <p:pic>
        <p:nvPicPr>
          <p:cNvPr id="2" name="Picture 1"/>
          <p:cNvPicPr>
            <a:picLocks noChangeAspect="1"/>
          </p:cNvPicPr>
          <p:nvPr/>
        </p:nvPicPr>
        <p:blipFill>
          <a:blip r:embed="rId2"/>
          <a:stretch>
            <a:fillRect/>
          </a:stretch>
        </p:blipFill>
        <p:spPr>
          <a:xfrm>
            <a:off x="479376" y="1360552"/>
            <a:ext cx="5497176" cy="3868648"/>
          </a:xfrm>
          <a:prstGeom prst="rect">
            <a:avLst/>
          </a:prstGeom>
        </p:spPr>
      </p:pic>
      <p:pic>
        <p:nvPicPr>
          <p:cNvPr id="3" name="Picture 2"/>
          <p:cNvPicPr>
            <a:picLocks noChangeAspect="1"/>
          </p:cNvPicPr>
          <p:nvPr/>
        </p:nvPicPr>
        <p:blipFill>
          <a:blip r:embed="rId3"/>
          <a:stretch>
            <a:fillRect/>
          </a:stretch>
        </p:blipFill>
        <p:spPr>
          <a:xfrm>
            <a:off x="6672064" y="2780928"/>
            <a:ext cx="5043433" cy="3870000"/>
          </a:xfrm>
          <a:prstGeom prst="rect">
            <a:avLst/>
          </a:prstGeom>
        </p:spPr>
      </p:pic>
    </p:spTree>
    <p:extLst>
      <p:ext uri="{BB962C8B-B14F-4D97-AF65-F5344CB8AC3E}">
        <p14:creationId xmlns:p14="http://schemas.microsoft.com/office/powerpoint/2010/main" val="37473935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5"/>
          <p:cNvSpPr>
            <a:spLocks noGrp="1"/>
          </p:cNvSpPr>
          <p:nvPr>
            <p:ph type="title"/>
          </p:nvPr>
        </p:nvSpPr>
        <p:spPr>
          <a:solidFill>
            <a:srgbClr val="5B3F67"/>
          </a:solidFill>
        </p:spPr>
        <p:txBody>
          <a:bodyPr/>
          <a:lstStyle/>
          <a:p>
            <a:pPr eaLnBrk="1" hangingPunct="1"/>
            <a:r>
              <a:rPr lang="en-AU" b="1" dirty="0">
                <a:solidFill>
                  <a:srgbClr val="F2F2F2"/>
                </a:solidFill>
              </a:rPr>
              <a:t>Examples</a:t>
            </a:r>
          </a:p>
        </p:txBody>
      </p:sp>
      <p:pic>
        <p:nvPicPr>
          <p:cNvPr id="6" name="Content Placeholder 10">
            <a:extLst>
              <a:ext uri="{FF2B5EF4-FFF2-40B4-BE49-F238E27FC236}">
                <a16:creationId xmlns:a16="http://schemas.microsoft.com/office/drawing/2014/main" id="{EA2A3078-7F25-4836-8C1B-94BB9CB79C4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77279" y="1334541"/>
            <a:ext cx="7637443" cy="4830763"/>
          </a:xfrm>
        </p:spPr>
      </p:pic>
    </p:spTree>
    <p:extLst>
      <p:ext uri="{BB962C8B-B14F-4D97-AF65-F5344CB8AC3E}">
        <p14:creationId xmlns:p14="http://schemas.microsoft.com/office/powerpoint/2010/main" val="5251104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5</a:t>
            </a:r>
          </a:p>
        </p:txBody>
      </p:sp>
      <p:sp>
        <p:nvSpPr>
          <p:cNvPr id="3" name="Title 2"/>
          <p:cNvSpPr>
            <a:spLocks noGrp="1"/>
          </p:cNvSpPr>
          <p:nvPr>
            <p:ph type="title"/>
          </p:nvPr>
        </p:nvSpPr>
        <p:spPr/>
        <p:txBody>
          <a:bodyPr/>
          <a:lstStyle/>
          <a:p>
            <a:r>
              <a:rPr lang="en-AU" dirty="0"/>
              <a:t>SATISFACTION</a:t>
            </a:r>
          </a:p>
        </p:txBody>
      </p:sp>
    </p:spTree>
    <p:extLst>
      <p:ext uri="{BB962C8B-B14F-4D97-AF65-F5344CB8AC3E}">
        <p14:creationId xmlns:p14="http://schemas.microsoft.com/office/powerpoint/2010/main" val="422488515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5"/>
          <p:cNvSpPr>
            <a:spLocks noGrp="1"/>
          </p:cNvSpPr>
          <p:nvPr>
            <p:ph type="title"/>
          </p:nvPr>
        </p:nvSpPr>
        <p:spPr>
          <a:solidFill>
            <a:srgbClr val="C01428"/>
          </a:solidFill>
        </p:spPr>
        <p:txBody>
          <a:bodyPr/>
          <a:lstStyle/>
          <a:p>
            <a:pPr eaLnBrk="1" hangingPunct="1"/>
            <a:r>
              <a:rPr lang="en-AU" b="1" dirty="0">
                <a:solidFill>
                  <a:srgbClr val="F2F2F2"/>
                </a:solidFill>
              </a:rPr>
              <a:t>Factors affecting Satisfaction</a:t>
            </a:r>
          </a:p>
        </p:txBody>
      </p:sp>
      <p:sp>
        <p:nvSpPr>
          <p:cNvPr id="21507" name="Content Placeholder 3"/>
          <p:cNvSpPr>
            <a:spLocks noGrp="1"/>
          </p:cNvSpPr>
          <p:nvPr>
            <p:ph idx="1"/>
          </p:nvPr>
        </p:nvSpPr>
        <p:spPr/>
        <p:txBody>
          <a:bodyPr>
            <a:normAutofit lnSpcReduction="10000"/>
          </a:bodyPr>
          <a:lstStyle/>
          <a:p>
            <a:pPr eaLnBrk="1" hangingPunct="1">
              <a:lnSpc>
                <a:spcPct val="90000"/>
              </a:lnSpc>
            </a:pPr>
            <a:r>
              <a:rPr lang="en-AU" b="1" dirty="0"/>
              <a:t>Ignoring usability </a:t>
            </a:r>
            <a:r>
              <a:rPr lang="en-AU" dirty="0"/>
              <a:t>– having users/humans being unable to work quickly and effortlessly with systems</a:t>
            </a:r>
            <a:endParaRPr lang="en-AU" b="1" i="1" dirty="0"/>
          </a:p>
          <a:p>
            <a:pPr eaLnBrk="1" hangingPunct="1">
              <a:lnSpc>
                <a:spcPct val="90000"/>
              </a:lnSpc>
            </a:pPr>
            <a:r>
              <a:rPr lang="en-AU" b="1" dirty="0"/>
              <a:t>Misunderstanding users</a:t>
            </a:r>
            <a:r>
              <a:rPr lang="en-AU" dirty="0"/>
              <a:t> – inflexible (limited interactivity), tasks/goals, aesthetics</a:t>
            </a:r>
          </a:p>
          <a:p>
            <a:pPr eaLnBrk="1" hangingPunct="1">
              <a:lnSpc>
                <a:spcPct val="90000"/>
              </a:lnSpc>
            </a:pPr>
            <a:r>
              <a:rPr lang="en-AU" b="1" dirty="0"/>
              <a:t>Disregarding emotions </a:t>
            </a:r>
            <a:r>
              <a:rPr lang="en-AU" dirty="0"/>
              <a:t>– focus only on ‘traditional’ values of speed and performance (efficiency and effectiveness)</a:t>
            </a:r>
          </a:p>
          <a:p>
            <a:pPr eaLnBrk="1" hangingPunct="1">
              <a:lnSpc>
                <a:spcPct val="90000"/>
              </a:lnSpc>
            </a:pPr>
            <a:r>
              <a:rPr lang="en-AU" b="1" dirty="0"/>
              <a:t>Invalid/incomplete data </a:t>
            </a:r>
            <a:r>
              <a:rPr lang="en-AU" dirty="0"/>
              <a:t>– preventing or delaying goal attainment</a:t>
            </a:r>
          </a:p>
          <a:p>
            <a:pPr eaLnBrk="1" hangingPunct="1">
              <a:lnSpc>
                <a:spcPct val="90000"/>
              </a:lnSpc>
            </a:pPr>
            <a:r>
              <a:rPr lang="en-AU" b="1" dirty="0"/>
              <a:t>Lack of trust </a:t>
            </a:r>
            <a:r>
              <a:rPr lang="en-AU" dirty="0"/>
              <a:t>– in the system/app/service and the consequential desire to find alternatives</a:t>
            </a:r>
            <a:endParaRPr lang="en-AU" b="1" dirty="0"/>
          </a:p>
        </p:txBody>
      </p:sp>
    </p:spTree>
    <p:extLst>
      <p:ext uri="{BB962C8B-B14F-4D97-AF65-F5344CB8AC3E}">
        <p14:creationId xmlns:p14="http://schemas.microsoft.com/office/powerpoint/2010/main" val="39612164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5"/>
          <p:cNvSpPr>
            <a:spLocks noGrp="1"/>
          </p:cNvSpPr>
          <p:nvPr>
            <p:ph type="title"/>
          </p:nvPr>
        </p:nvSpPr>
        <p:spPr>
          <a:solidFill>
            <a:srgbClr val="C01428"/>
          </a:solidFill>
        </p:spPr>
        <p:txBody>
          <a:bodyPr/>
          <a:lstStyle/>
          <a:p>
            <a:pPr eaLnBrk="1" hangingPunct="1"/>
            <a:r>
              <a:rPr lang="en-AU" b="1" dirty="0">
                <a:solidFill>
                  <a:srgbClr val="F2F2F2"/>
                </a:solidFill>
              </a:rPr>
              <a:t>Example</a:t>
            </a:r>
          </a:p>
        </p:txBody>
      </p:sp>
      <p:sp>
        <p:nvSpPr>
          <p:cNvPr id="21507" name="Content Placeholder 3"/>
          <p:cNvSpPr>
            <a:spLocks noGrp="1"/>
          </p:cNvSpPr>
          <p:nvPr>
            <p:ph idx="1"/>
          </p:nvPr>
        </p:nvSpPr>
        <p:spPr/>
        <p:txBody>
          <a:bodyPr>
            <a:normAutofit/>
          </a:bodyPr>
          <a:lstStyle/>
          <a:p>
            <a:pPr>
              <a:lnSpc>
                <a:spcPct val="90000"/>
              </a:lnSpc>
            </a:pPr>
            <a:r>
              <a:rPr lang="en-AU" dirty="0">
                <a:hlinkClick r:id="rId2"/>
              </a:rPr>
              <a:t>https://www.lingscars.com</a:t>
            </a:r>
            <a:endParaRPr lang="en-AU" dirty="0"/>
          </a:p>
          <a:p>
            <a:pPr>
              <a:lnSpc>
                <a:spcPct val="90000"/>
              </a:lnSpc>
            </a:pPr>
            <a:endParaRPr lang="en-AU" dirty="0"/>
          </a:p>
        </p:txBody>
      </p:sp>
      <p:pic>
        <p:nvPicPr>
          <p:cNvPr id="2" name="Picture 1">
            <a:extLst>
              <a:ext uri="{FF2B5EF4-FFF2-40B4-BE49-F238E27FC236}">
                <a16:creationId xmlns:a16="http://schemas.microsoft.com/office/drawing/2014/main" id="{E513B762-20EE-41C5-8FFB-FFA7DDD4A147}"/>
              </a:ext>
            </a:extLst>
          </p:cNvPr>
          <p:cNvPicPr>
            <a:picLocks noChangeAspect="1"/>
          </p:cNvPicPr>
          <p:nvPr/>
        </p:nvPicPr>
        <p:blipFill>
          <a:blip r:embed="rId3"/>
          <a:stretch>
            <a:fillRect/>
          </a:stretch>
        </p:blipFill>
        <p:spPr>
          <a:xfrm>
            <a:off x="2184228" y="1935351"/>
            <a:ext cx="7823544" cy="4343218"/>
          </a:xfrm>
          <a:prstGeom prst="rect">
            <a:avLst/>
          </a:prstGeom>
        </p:spPr>
      </p:pic>
    </p:spTree>
    <p:extLst>
      <p:ext uri="{BB962C8B-B14F-4D97-AF65-F5344CB8AC3E}">
        <p14:creationId xmlns:p14="http://schemas.microsoft.com/office/powerpoint/2010/main" val="166143113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8</a:t>
            </a:r>
          </a:p>
        </p:txBody>
      </p:sp>
      <p:sp>
        <p:nvSpPr>
          <p:cNvPr id="3" name="Title 2"/>
          <p:cNvSpPr>
            <a:spLocks noGrp="1"/>
          </p:cNvSpPr>
          <p:nvPr>
            <p:ph type="title"/>
          </p:nvPr>
        </p:nvSpPr>
        <p:spPr/>
        <p:txBody>
          <a:bodyPr/>
          <a:lstStyle/>
          <a:p>
            <a:r>
              <a:rPr lang="en-AU" dirty="0"/>
              <a:t>Robustness</a:t>
            </a:r>
          </a:p>
        </p:txBody>
      </p:sp>
    </p:spTree>
    <p:extLst>
      <p:ext uri="{BB962C8B-B14F-4D97-AF65-F5344CB8AC3E}">
        <p14:creationId xmlns:p14="http://schemas.microsoft.com/office/powerpoint/2010/main" val="1473005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00B0F0"/>
          </a:solidFill>
        </p:spPr>
        <p:txBody>
          <a:bodyPr/>
          <a:lstStyle/>
          <a:p>
            <a:pPr eaLnBrk="1" hangingPunct="1"/>
            <a:r>
              <a:rPr lang="en-AU" b="1" dirty="0">
                <a:solidFill>
                  <a:srgbClr val="F2F2F2"/>
                </a:solidFill>
              </a:rPr>
              <a:t>Factors affecting Robustness</a:t>
            </a:r>
          </a:p>
        </p:txBody>
      </p:sp>
      <p:sp>
        <p:nvSpPr>
          <p:cNvPr id="27651" name="Rectangle 3"/>
          <p:cNvSpPr>
            <a:spLocks noGrp="1" noChangeArrowheads="1"/>
          </p:cNvSpPr>
          <p:nvPr>
            <p:ph idx="1"/>
          </p:nvPr>
        </p:nvSpPr>
        <p:spPr/>
        <p:txBody>
          <a:bodyPr/>
          <a:lstStyle/>
          <a:p>
            <a:pPr eaLnBrk="1" hangingPunct="1"/>
            <a:r>
              <a:rPr lang="en-AU" b="1"/>
              <a:t>Observability</a:t>
            </a:r>
            <a:r>
              <a:rPr lang="en-AU"/>
              <a:t> – how easy is it for the user to determine the internal state of the system from the interface?</a:t>
            </a:r>
          </a:p>
          <a:p>
            <a:pPr eaLnBrk="1" hangingPunct="1"/>
            <a:r>
              <a:rPr lang="en-AU" b="1"/>
              <a:t>Responsiveness</a:t>
            </a:r>
            <a:r>
              <a:rPr lang="en-AU"/>
              <a:t> – the rate of communication that takes place between the user and the system – how long does it take the system to respond to a request from the user?</a:t>
            </a:r>
          </a:p>
        </p:txBody>
      </p:sp>
    </p:spTree>
    <p:extLst>
      <p:ext uri="{BB962C8B-B14F-4D97-AF65-F5344CB8AC3E}">
        <p14:creationId xmlns:p14="http://schemas.microsoft.com/office/powerpoint/2010/main" val="261018581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00B0F0"/>
          </a:solidFill>
        </p:spPr>
        <p:txBody>
          <a:bodyPr/>
          <a:lstStyle/>
          <a:p>
            <a:pPr eaLnBrk="1" hangingPunct="1"/>
            <a:r>
              <a:rPr lang="en-AU" b="1" dirty="0">
                <a:solidFill>
                  <a:srgbClr val="F2F2F2"/>
                </a:solidFill>
              </a:rPr>
              <a:t>Factors affecting Robustness</a:t>
            </a:r>
          </a:p>
        </p:txBody>
      </p:sp>
      <p:sp>
        <p:nvSpPr>
          <p:cNvPr id="28675" name="Rectangle 3"/>
          <p:cNvSpPr>
            <a:spLocks noGrp="1" noChangeArrowheads="1"/>
          </p:cNvSpPr>
          <p:nvPr>
            <p:ph idx="1"/>
          </p:nvPr>
        </p:nvSpPr>
        <p:spPr/>
        <p:txBody>
          <a:bodyPr/>
          <a:lstStyle/>
          <a:p>
            <a:pPr eaLnBrk="1" hangingPunct="1"/>
            <a:r>
              <a:rPr lang="en-AU" b="1" dirty="0"/>
              <a:t>Recoverability</a:t>
            </a:r>
            <a:r>
              <a:rPr lang="en-AU" dirty="0"/>
              <a:t> – enables the user to take corrective action once an error is detected, for example, the undo button</a:t>
            </a:r>
          </a:p>
          <a:p>
            <a:pPr eaLnBrk="1" hangingPunct="1"/>
            <a:r>
              <a:rPr lang="en-AU" b="1" dirty="0"/>
              <a:t>Conformity</a:t>
            </a:r>
            <a:r>
              <a:rPr lang="en-AU" dirty="0"/>
              <a:t> – does the system support all the tasks the user wants to do and does it support them when the user requests?</a:t>
            </a:r>
          </a:p>
          <a:p>
            <a:pPr eaLnBrk="1" hangingPunct="1"/>
            <a:endParaRPr lang="en-AU" dirty="0"/>
          </a:p>
        </p:txBody>
      </p:sp>
    </p:spTree>
    <p:extLst>
      <p:ext uri="{BB962C8B-B14F-4D97-AF65-F5344CB8AC3E}">
        <p14:creationId xmlns:p14="http://schemas.microsoft.com/office/powerpoint/2010/main" val="416324715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rgbClr val="00B0F0"/>
          </a:solidFill>
        </p:spPr>
        <p:txBody>
          <a:bodyPr/>
          <a:lstStyle/>
          <a:p>
            <a:pPr eaLnBrk="1" hangingPunct="1"/>
            <a:r>
              <a:rPr lang="en-AU" b="1" dirty="0">
                <a:solidFill>
                  <a:srgbClr val="F2F2F2"/>
                </a:solidFill>
              </a:rPr>
              <a:t>Example</a:t>
            </a:r>
          </a:p>
        </p:txBody>
      </p:sp>
      <p:pic>
        <p:nvPicPr>
          <p:cNvPr id="1026"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9313" y="1412776"/>
            <a:ext cx="7953375" cy="49815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943872" y="6309320"/>
            <a:ext cx="5256584" cy="523220"/>
          </a:xfrm>
          <a:prstGeom prst="rect">
            <a:avLst/>
          </a:prstGeom>
          <a:noFill/>
        </p:spPr>
        <p:txBody>
          <a:bodyPr wrap="square" rtlCol="0">
            <a:spAutoFit/>
          </a:bodyPr>
          <a:lstStyle/>
          <a:p>
            <a:r>
              <a:rPr lang="en-AU" sz="1400" dirty="0">
                <a:latin typeface="+mn-lt"/>
              </a:rPr>
              <a:t>Source: http://www.pcassistonline.co.uk/HelpandAdvice/document-recovery-word-2016.htm</a:t>
            </a:r>
          </a:p>
        </p:txBody>
      </p:sp>
    </p:spTree>
    <p:extLst>
      <p:ext uri="{BB962C8B-B14F-4D97-AF65-F5344CB8AC3E}">
        <p14:creationId xmlns:p14="http://schemas.microsoft.com/office/powerpoint/2010/main" val="3429173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Title 3"/>
          <p:cNvSpPr>
            <a:spLocks noGrp="1"/>
          </p:cNvSpPr>
          <p:nvPr>
            <p:ph type="title"/>
          </p:nvPr>
        </p:nvSpPr>
        <p:spPr>
          <a:solidFill>
            <a:srgbClr val="C01428"/>
          </a:solidFill>
        </p:spPr>
        <p:txBody>
          <a:bodyPr/>
          <a:lstStyle/>
          <a:p>
            <a:r>
              <a:rPr lang="en-US" b="1" dirty="0">
                <a:solidFill>
                  <a:srgbClr val="F2F2F2"/>
                </a:solidFill>
              </a:rPr>
              <a:t>Concerns</a:t>
            </a:r>
            <a:endParaRPr lang="en-AU" b="1" dirty="0">
              <a:solidFill>
                <a:srgbClr val="F2F2F2"/>
              </a:solidFill>
            </a:endParaRPr>
          </a:p>
        </p:txBody>
      </p:sp>
      <p:sp>
        <p:nvSpPr>
          <p:cNvPr id="19459" name="Rectangle 3"/>
          <p:cNvSpPr>
            <a:spLocks noGrp="1" noChangeArrowheads="1"/>
          </p:cNvSpPr>
          <p:nvPr>
            <p:ph idx="1"/>
          </p:nvPr>
        </p:nvSpPr>
        <p:spPr/>
        <p:txBody>
          <a:bodyPr/>
          <a:lstStyle/>
          <a:p>
            <a:r>
              <a:rPr lang="en-US" dirty="0"/>
              <a:t>How can an interactive system be developed to ensure its usability?</a:t>
            </a:r>
          </a:p>
          <a:p>
            <a:r>
              <a:rPr lang="en-US" dirty="0"/>
              <a:t>How can the usability of an interactive system be demonstrated or measured?</a:t>
            </a:r>
          </a:p>
        </p:txBody>
      </p:sp>
    </p:spTree>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6</a:t>
            </a:r>
          </a:p>
        </p:txBody>
      </p:sp>
      <p:sp>
        <p:nvSpPr>
          <p:cNvPr id="3" name="Title 2"/>
          <p:cNvSpPr>
            <a:spLocks noGrp="1"/>
          </p:cNvSpPr>
          <p:nvPr>
            <p:ph type="title"/>
          </p:nvPr>
        </p:nvSpPr>
        <p:spPr/>
        <p:txBody>
          <a:bodyPr/>
          <a:lstStyle/>
          <a:p>
            <a:r>
              <a:rPr lang="en-AU" dirty="0"/>
              <a:t>MEMORABILITY</a:t>
            </a:r>
          </a:p>
        </p:txBody>
      </p:sp>
    </p:spTree>
    <p:extLst>
      <p:ext uri="{BB962C8B-B14F-4D97-AF65-F5344CB8AC3E}">
        <p14:creationId xmlns:p14="http://schemas.microsoft.com/office/powerpoint/2010/main" val="373189623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solidFill>
            <a:srgbClr val="77933C"/>
          </a:solidFill>
        </p:spPr>
        <p:txBody>
          <a:bodyPr/>
          <a:lstStyle/>
          <a:p>
            <a:pPr eaLnBrk="1" hangingPunct="1"/>
            <a:r>
              <a:rPr lang="en-AU" b="1" dirty="0">
                <a:solidFill>
                  <a:srgbClr val="F2F2F2"/>
                </a:solidFill>
              </a:rPr>
              <a:t>Factors affecting Memorability</a:t>
            </a:r>
          </a:p>
        </p:txBody>
      </p:sp>
      <p:sp>
        <p:nvSpPr>
          <p:cNvPr id="27651" name="Rectangle 3"/>
          <p:cNvSpPr>
            <a:spLocks noGrp="1" noChangeArrowheads="1"/>
          </p:cNvSpPr>
          <p:nvPr>
            <p:ph idx="1"/>
          </p:nvPr>
        </p:nvSpPr>
        <p:spPr/>
        <p:txBody>
          <a:bodyPr/>
          <a:lstStyle/>
          <a:p>
            <a:pPr eaLnBrk="1" hangingPunct="1"/>
            <a:r>
              <a:rPr lang="en-AU" b="1" dirty="0"/>
              <a:t>Exceeding user/human memory load</a:t>
            </a:r>
            <a:r>
              <a:rPr lang="en-AU" dirty="0"/>
              <a:t> – possibly through over complicating with clutter or hiding required functionality unnecessarily</a:t>
            </a:r>
          </a:p>
          <a:p>
            <a:r>
              <a:rPr lang="en-AU" b="1" dirty="0"/>
              <a:t>Unintelligent systems </a:t>
            </a:r>
            <a:r>
              <a:rPr lang="en-AU" dirty="0"/>
              <a:t>– expecting users to fulfil a series of tasks and rely on muscle memory rather than visual cues</a:t>
            </a:r>
            <a:endParaRPr lang="en-AU" b="1" dirty="0"/>
          </a:p>
          <a:p>
            <a:pPr eaLnBrk="1" hangingPunct="1"/>
            <a:r>
              <a:rPr lang="en-AU" b="1" dirty="0"/>
              <a:t>Designing systems that are forgetful </a:t>
            </a:r>
            <a:r>
              <a:rPr lang="en-AU" dirty="0"/>
              <a:t>– users are unable/struggle to interact with a system after a period of non-use</a:t>
            </a:r>
          </a:p>
          <a:p>
            <a:pPr eaLnBrk="1" hangingPunct="1"/>
            <a:r>
              <a:rPr lang="en-AU" dirty="0"/>
              <a:t>Related to </a:t>
            </a:r>
            <a:r>
              <a:rPr lang="en-AU" i="1" dirty="0"/>
              <a:t>learnability</a:t>
            </a:r>
            <a:endParaRPr lang="en-AU" dirty="0"/>
          </a:p>
          <a:p>
            <a:pPr eaLnBrk="1" hangingPunct="1"/>
            <a:endParaRPr lang="en-AU" dirty="0"/>
          </a:p>
        </p:txBody>
      </p:sp>
    </p:spTree>
    <p:extLst>
      <p:ext uri="{BB962C8B-B14F-4D97-AF65-F5344CB8AC3E}">
        <p14:creationId xmlns:p14="http://schemas.microsoft.com/office/powerpoint/2010/main" val="376721876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chemeClr val="accent3">
              <a:lumMod val="75000"/>
            </a:schemeClr>
          </a:solidFill>
        </p:spPr>
        <p:txBody>
          <a:bodyPr/>
          <a:lstStyle/>
          <a:p>
            <a:pPr eaLnBrk="1" hangingPunct="1"/>
            <a:r>
              <a:rPr lang="en-AU" b="1" dirty="0">
                <a:solidFill>
                  <a:srgbClr val="F2F2F2"/>
                </a:solidFill>
              </a:rPr>
              <a:t>Example</a:t>
            </a:r>
          </a:p>
        </p:txBody>
      </p:sp>
      <p:sp>
        <p:nvSpPr>
          <p:cNvPr id="5" name="Rectangle 3">
            <a:extLst>
              <a:ext uri="{FF2B5EF4-FFF2-40B4-BE49-F238E27FC236}">
                <a16:creationId xmlns:a16="http://schemas.microsoft.com/office/drawing/2014/main" id="{AB6AABB6-D15B-43D0-A66A-9F2EEA609264}"/>
              </a:ext>
            </a:extLst>
          </p:cNvPr>
          <p:cNvSpPr>
            <a:spLocks noGrp="1" noChangeArrowheads="1"/>
          </p:cNvSpPr>
          <p:nvPr>
            <p:ph idx="1"/>
          </p:nvPr>
        </p:nvSpPr>
        <p:spPr>
          <a:xfrm>
            <a:off x="609600" y="1295403"/>
            <a:ext cx="10972800" cy="4830763"/>
          </a:xfrm>
        </p:spPr>
        <p:txBody>
          <a:bodyPr/>
          <a:lstStyle/>
          <a:p>
            <a:pPr eaLnBrk="1" hangingPunct="1"/>
            <a:endParaRPr lang="en-AU" dirty="0"/>
          </a:p>
        </p:txBody>
      </p:sp>
      <p:pic>
        <p:nvPicPr>
          <p:cNvPr id="2" name="Picture 2" descr="See the source image">
            <a:extLst>
              <a:ext uri="{FF2B5EF4-FFF2-40B4-BE49-F238E27FC236}">
                <a16:creationId xmlns:a16="http://schemas.microsoft.com/office/drawing/2014/main" id="{CF529647-1B8E-4B41-B426-AE84A10C89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0823" y="1295403"/>
            <a:ext cx="2490354" cy="5395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33779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solidFill>
            <a:schemeClr val="tx1"/>
          </a:solidFill>
        </p:spPr>
        <p:txBody>
          <a:bodyPr/>
          <a:lstStyle/>
          <a:p>
            <a:pPr eaLnBrk="1" hangingPunct="1"/>
            <a:r>
              <a:rPr lang="en-AU" b="1" dirty="0">
                <a:solidFill>
                  <a:srgbClr val="F2F2F2"/>
                </a:solidFill>
              </a:rPr>
              <a:t>Activity – Usability Attributes</a:t>
            </a:r>
          </a:p>
        </p:txBody>
      </p:sp>
      <p:sp>
        <p:nvSpPr>
          <p:cNvPr id="28675" name="Rectangle 3"/>
          <p:cNvSpPr>
            <a:spLocks noGrp="1" noChangeArrowheads="1"/>
          </p:cNvSpPr>
          <p:nvPr>
            <p:ph idx="1"/>
          </p:nvPr>
        </p:nvSpPr>
        <p:spPr/>
        <p:txBody>
          <a:bodyPr>
            <a:normAutofit/>
          </a:bodyPr>
          <a:lstStyle/>
          <a:p>
            <a:r>
              <a:rPr lang="en-US" dirty="0"/>
              <a:t>Return to the quiz on </a:t>
            </a:r>
            <a:r>
              <a:rPr lang="en-US" i="1" dirty="0" err="1"/>
              <a:t>Socratives</a:t>
            </a:r>
            <a:r>
              <a:rPr lang="en-US" i="1" dirty="0"/>
              <a:t> </a:t>
            </a:r>
            <a:r>
              <a:rPr lang="en-US" dirty="0"/>
              <a:t>available in the ‘Deakin’ room</a:t>
            </a:r>
            <a:endParaRPr lang="en-US" i="1" dirty="0"/>
          </a:p>
          <a:p>
            <a:r>
              <a:rPr lang="en-AU" dirty="0"/>
              <a:t>You have 10 minutes to complete the anonymous multiple choice quiz to test your </a:t>
            </a:r>
            <a:r>
              <a:rPr lang="en-AU" i="1" dirty="0"/>
              <a:t>initial understanding</a:t>
            </a:r>
            <a:r>
              <a:rPr lang="en-AU" dirty="0"/>
              <a:t> of the usability attributes we have just covered –</a:t>
            </a:r>
            <a:r>
              <a:rPr lang="en-AU" b="1" dirty="0"/>
              <a:t> learnability, efficiency, flexibility and robustness.</a:t>
            </a:r>
            <a:endParaRPr lang="en-AU" dirty="0"/>
          </a:p>
          <a:p>
            <a:pPr eaLnBrk="1" hangingPunct="1"/>
            <a:r>
              <a:rPr lang="en-AU" dirty="0"/>
              <a:t>We will have a brief discussion on the results</a:t>
            </a:r>
          </a:p>
        </p:txBody>
      </p:sp>
    </p:spTree>
    <p:extLst>
      <p:ext uri="{BB962C8B-B14F-4D97-AF65-F5344CB8AC3E}">
        <p14:creationId xmlns:p14="http://schemas.microsoft.com/office/powerpoint/2010/main" val="365537034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AU" dirty="0">
                <a:solidFill>
                  <a:srgbClr val="F2F2F2"/>
                </a:solidFill>
              </a:rPr>
              <a:t>9</a:t>
            </a:r>
          </a:p>
        </p:txBody>
      </p:sp>
      <p:sp>
        <p:nvSpPr>
          <p:cNvPr id="3" name="Title 2"/>
          <p:cNvSpPr>
            <a:spLocks noGrp="1"/>
          </p:cNvSpPr>
          <p:nvPr>
            <p:ph type="title"/>
          </p:nvPr>
        </p:nvSpPr>
        <p:spPr/>
        <p:txBody>
          <a:bodyPr/>
          <a:lstStyle/>
          <a:p>
            <a:r>
              <a:rPr lang="en-AU" dirty="0"/>
              <a:t>Principles</a:t>
            </a:r>
          </a:p>
        </p:txBody>
      </p:sp>
    </p:spTree>
    <p:extLst>
      <p:ext uri="{BB962C8B-B14F-4D97-AF65-F5344CB8AC3E}">
        <p14:creationId xmlns:p14="http://schemas.microsoft.com/office/powerpoint/2010/main" val="338633458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29699" name="Content Placeholder 5"/>
          <p:cNvSpPr>
            <a:spLocks noGrp="1"/>
          </p:cNvSpPr>
          <p:nvPr>
            <p:ph idx="1"/>
          </p:nvPr>
        </p:nvSpPr>
        <p:spPr/>
        <p:txBody>
          <a:bodyPr/>
          <a:lstStyle/>
          <a:p>
            <a:pPr eaLnBrk="1" hangingPunct="1"/>
            <a:r>
              <a:rPr lang="en-AU" dirty="0"/>
              <a:t>Simple and natural dialogue</a:t>
            </a:r>
          </a:p>
          <a:p>
            <a:pPr lvl="1" eaLnBrk="1" hangingPunct="1"/>
            <a:r>
              <a:rPr lang="en-AU" dirty="0"/>
              <a:t>Dialogues should not contain irrelevant information. Every additional item of information competes with, and obscures the relevant stuff.</a:t>
            </a:r>
          </a:p>
          <a:p>
            <a:pPr lvl="1" eaLnBrk="1" hangingPunct="1"/>
            <a:r>
              <a:rPr lang="en-AU" dirty="0"/>
              <a:t>Interfaces should match the user’s task in as natural a way as possible.</a:t>
            </a:r>
          </a:p>
          <a:p>
            <a:pPr lvl="1" eaLnBrk="1" hangingPunct="1"/>
            <a:r>
              <a:rPr lang="en-AU" dirty="0"/>
              <a:t>Good graphic design is important to present a simple and natural interaction.</a:t>
            </a:r>
          </a:p>
        </p:txBody>
      </p:sp>
    </p:spTree>
    <p:extLst>
      <p:ext uri="{BB962C8B-B14F-4D97-AF65-F5344CB8AC3E}">
        <p14:creationId xmlns:p14="http://schemas.microsoft.com/office/powerpoint/2010/main" val="6911720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0723" name="Content Placeholder 6"/>
          <p:cNvSpPr>
            <a:spLocks noGrp="1"/>
          </p:cNvSpPr>
          <p:nvPr>
            <p:ph idx="1"/>
          </p:nvPr>
        </p:nvSpPr>
        <p:spPr/>
        <p:txBody>
          <a:bodyPr/>
          <a:lstStyle/>
          <a:p>
            <a:pPr eaLnBrk="1" hangingPunct="1"/>
            <a:r>
              <a:rPr lang="en-AU" dirty="0"/>
              <a:t>Speak the user’s language</a:t>
            </a:r>
          </a:p>
          <a:p>
            <a:pPr lvl="1" eaLnBrk="1" hangingPunct="1"/>
            <a:r>
              <a:rPr lang="en-AU" dirty="0"/>
              <a:t>The dialogue should be expressed clearly in concepts and language that the user is familiar with, instead of using technical jargon.</a:t>
            </a:r>
          </a:p>
          <a:p>
            <a:pPr lvl="1" eaLnBrk="1" hangingPunct="1"/>
            <a:r>
              <a:rPr lang="en-AU" dirty="0"/>
              <a:t>Follow real-world conventions, making information appear in a natural and logical order.</a:t>
            </a:r>
          </a:p>
          <a:p>
            <a:pPr lvl="1" eaLnBrk="1" hangingPunct="1"/>
            <a:r>
              <a:rPr lang="en-AU" dirty="0"/>
              <a:t>Ensure that the conceptual model of the system design matches the user’s mental model as closely as possible.</a:t>
            </a:r>
          </a:p>
          <a:p>
            <a:pPr eaLnBrk="1" hangingPunct="1"/>
            <a:endParaRPr lang="en-AU" dirty="0"/>
          </a:p>
        </p:txBody>
      </p:sp>
    </p:spTree>
    <p:extLst>
      <p:ext uri="{BB962C8B-B14F-4D97-AF65-F5344CB8AC3E}">
        <p14:creationId xmlns:p14="http://schemas.microsoft.com/office/powerpoint/2010/main" val="12828440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 name="Content Placeholder 2">
            <a:extLst>
              <a:ext uri="{FF2B5EF4-FFF2-40B4-BE49-F238E27FC236}">
                <a16:creationId xmlns:a16="http://schemas.microsoft.com/office/drawing/2014/main" id="{7DFC74F7-9D02-4968-9E49-C587E1F74760}"/>
              </a:ext>
            </a:extLst>
          </p:cNvPr>
          <p:cNvSpPr>
            <a:spLocks noGrp="1"/>
          </p:cNvSpPr>
          <p:nvPr>
            <p:ph idx="1"/>
          </p:nvPr>
        </p:nvSpPr>
        <p:spPr/>
        <p:txBody>
          <a:bodyPr/>
          <a:lstStyle/>
          <a:p>
            <a:endParaRPr lang="en-AU" dirty="0"/>
          </a:p>
        </p:txBody>
      </p:sp>
      <p:pic>
        <p:nvPicPr>
          <p:cNvPr id="5" name="Picture 4">
            <a:extLst>
              <a:ext uri="{FF2B5EF4-FFF2-40B4-BE49-F238E27FC236}">
                <a16:creationId xmlns:a16="http://schemas.microsoft.com/office/drawing/2014/main" id="{C911FAB2-CE90-416B-ADF3-B8EEC2B6F1F1}"/>
              </a:ext>
            </a:extLst>
          </p:cNvPr>
          <p:cNvPicPr>
            <a:picLocks noChangeAspect="1"/>
          </p:cNvPicPr>
          <p:nvPr/>
        </p:nvPicPr>
        <p:blipFill>
          <a:blip r:embed="rId3"/>
          <a:stretch>
            <a:fillRect/>
          </a:stretch>
        </p:blipFill>
        <p:spPr>
          <a:xfrm>
            <a:off x="3612874" y="1295403"/>
            <a:ext cx="6831996" cy="5388700"/>
          </a:xfrm>
          <a:prstGeom prst="rect">
            <a:avLst/>
          </a:prstGeom>
        </p:spPr>
      </p:pic>
    </p:spTree>
    <p:extLst>
      <p:ext uri="{BB962C8B-B14F-4D97-AF65-F5344CB8AC3E}">
        <p14:creationId xmlns:p14="http://schemas.microsoft.com/office/powerpoint/2010/main" val="265403992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1747" name="Content Placeholder 6"/>
          <p:cNvSpPr>
            <a:spLocks noGrp="1"/>
          </p:cNvSpPr>
          <p:nvPr>
            <p:ph idx="1"/>
          </p:nvPr>
        </p:nvSpPr>
        <p:spPr/>
        <p:txBody>
          <a:bodyPr/>
          <a:lstStyle/>
          <a:p>
            <a:pPr eaLnBrk="1" hangingPunct="1"/>
            <a:r>
              <a:rPr lang="en-AU" dirty="0"/>
              <a:t>Minimise user memory load</a:t>
            </a:r>
          </a:p>
          <a:p>
            <a:pPr lvl="1" eaLnBrk="1" hangingPunct="1"/>
            <a:r>
              <a:rPr lang="en-AU" dirty="0"/>
              <a:t>Use recognition rather than recall by keeping all objects, actions and options visible.</a:t>
            </a:r>
          </a:p>
          <a:p>
            <a:pPr lvl="1" eaLnBrk="1" hangingPunct="1"/>
            <a:r>
              <a:rPr lang="en-AU" dirty="0"/>
              <a:t>Users should not have to remember information between parts of the same dialogue.</a:t>
            </a:r>
          </a:p>
          <a:p>
            <a:pPr lvl="1" eaLnBrk="1" hangingPunct="1"/>
            <a:r>
              <a:rPr lang="en-AU" dirty="0"/>
              <a:t>Instructions for using the system should be visible or easily retrievable whenever appropriate.</a:t>
            </a:r>
          </a:p>
          <a:p>
            <a:pPr eaLnBrk="1" hangingPunct="1"/>
            <a:endParaRPr lang="en-AU" dirty="0"/>
          </a:p>
        </p:txBody>
      </p:sp>
    </p:spTree>
    <p:extLst>
      <p:ext uri="{BB962C8B-B14F-4D97-AF65-F5344CB8AC3E}">
        <p14:creationId xmlns:p14="http://schemas.microsoft.com/office/powerpoint/2010/main" val="138221471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pic>
        <p:nvPicPr>
          <p:cNvPr id="7" name="Picture 6">
            <a:extLst>
              <a:ext uri="{FF2B5EF4-FFF2-40B4-BE49-F238E27FC236}">
                <a16:creationId xmlns:a16="http://schemas.microsoft.com/office/drawing/2014/main" id="{02BEA854-6621-4B6A-8C45-34CD9A1E4C2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8580" r="54725" b="36140"/>
          <a:stretch/>
        </p:blipFill>
        <p:spPr>
          <a:xfrm>
            <a:off x="1364626" y="1484784"/>
            <a:ext cx="9462748" cy="4608512"/>
          </a:xfrm>
          <a:prstGeom prst="rect">
            <a:avLst/>
          </a:prstGeom>
        </p:spPr>
      </p:pic>
    </p:spTree>
    <p:extLst>
      <p:ext uri="{BB962C8B-B14F-4D97-AF65-F5344CB8AC3E}">
        <p14:creationId xmlns:p14="http://schemas.microsoft.com/office/powerpoint/2010/main" val="897621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solidFill>
            <a:srgbClr val="C01428"/>
          </a:solidFill>
        </p:spPr>
        <p:txBody>
          <a:bodyPr/>
          <a:lstStyle/>
          <a:p>
            <a:r>
              <a:rPr lang="en-US" b="1" dirty="0">
                <a:solidFill>
                  <a:srgbClr val="F2F2F2"/>
                </a:solidFill>
              </a:rPr>
              <a:t>Approaches</a:t>
            </a:r>
          </a:p>
        </p:txBody>
      </p:sp>
      <p:sp>
        <p:nvSpPr>
          <p:cNvPr id="21507" name="Rectangle 3"/>
          <p:cNvSpPr>
            <a:spLocks noGrp="1" noChangeArrowheads="1"/>
          </p:cNvSpPr>
          <p:nvPr>
            <p:ph idx="1"/>
          </p:nvPr>
        </p:nvSpPr>
        <p:spPr/>
        <p:txBody>
          <a:bodyPr/>
          <a:lstStyle/>
          <a:p>
            <a:r>
              <a:rPr lang="en-US" dirty="0"/>
              <a:t>Two approaches exist:</a:t>
            </a:r>
          </a:p>
          <a:p>
            <a:pPr lvl="1"/>
            <a:r>
              <a:rPr lang="en-US" dirty="0"/>
              <a:t>Use of </a:t>
            </a:r>
            <a:r>
              <a:rPr lang="en-US" i="1" dirty="0"/>
              <a:t>paradigms</a:t>
            </a:r>
            <a:r>
              <a:rPr lang="en-US" dirty="0"/>
              <a:t>: successful systems serve as models for new systems</a:t>
            </a:r>
          </a:p>
          <a:p>
            <a:pPr lvl="1"/>
            <a:r>
              <a:rPr lang="en-US" dirty="0"/>
              <a:t>Use of </a:t>
            </a:r>
            <a:r>
              <a:rPr lang="en-US" i="1" dirty="0"/>
              <a:t>principles</a:t>
            </a:r>
            <a:r>
              <a:rPr lang="en-US" dirty="0"/>
              <a:t>: systems are derived from theoretical concepts</a:t>
            </a:r>
          </a:p>
        </p:txBody>
      </p:sp>
    </p:spTree>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pic>
        <p:nvPicPr>
          <p:cNvPr id="7" name="Picture 6">
            <a:extLst>
              <a:ext uri="{FF2B5EF4-FFF2-40B4-BE49-F238E27FC236}">
                <a16:creationId xmlns:a16="http://schemas.microsoft.com/office/drawing/2014/main" id="{02BEA854-6621-4B6A-8C45-34CD9A1E4C2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856" t="28980" r="32869" b="35740"/>
          <a:stretch/>
        </p:blipFill>
        <p:spPr>
          <a:xfrm>
            <a:off x="1216771" y="1268760"/>
            <a:ext cx="9758458" cy="4752528"/>
          </a:xfrm>
          <a:prstGeom prst="rect">
            <a:avLst/>
          </a:prstGeom>
        </p:spPr>
      </p:pic>
    </p:spTree>
    <p:extLst>
      <p:ext uri="{BB962C8B-B14F-4D97-AF65-F5344CB8AC3E}">
        <p14:creationId xmlns:p14="http://schemas.microsoft.com/office/powerpoint/2010/main" val="23779260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pic>
        <p:nvPicPr>
          <p:cNvPr id="7" name="Picture 6">
            <a:extLst>
              <a:ext uri="{FF2B5EF4-FFF2-40B4-BE49-F238E27FC236}">
                <a16:creationId xmlns:a16="http://schemas.microsoft.com/office/drawing/2014/main" id="{02BEA854-6621-4B6A-8C45-34CD9A1E4C2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3118" t="28350" r="11607" b="36370"/>
          <a:stretch/>
        </p:blipFill>
        <p:spPr>
          <a:xfrm>
            <a:off x="1068915" y="1268760"/>
            <a:ext cx="10054170" cy="4896544"/>
          </a:xfrm>
          <a:prstGeom prst="rect">
            <a:avLst/>
          </a:prstGeom>
        </p:spPr>
      </p:pic>
    </p:spTree>
    <p:extLst>
      <p:ext uri="{BB962C8B-B14F-4D97-AF65-F5344CB8AC3E}">
        <p14:creationId xmlns:p14="http://schemas.microsoft.com/office/powerpoint/2010/main" val="335667424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pic>
        <p:nvPicPr>
          <p:cNvPr id="7" name="Picture 6">
            <a:extLst>
              <a:ext uri="{FF2B5EF4-FFF2-40B4-BE49-F238E27FC236}">
                <a16:creationId xmlns:a16="http://schemas.microsoft.com/office/drawing/2014/main" id="{02BEA854-6621-4B6A-8C45-34CD9A1E4C2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4537" t="27090" r="188" b="37630"/>
          <a:stretch/>
        </p:blipFill>
        <p:spPr>
          <a:xfrm>
            <a:off x="1216771" y="1268760"/>
            <a:ext cx="9758458" cy="4752528"/>
          </a:xfrm>
          <a:prstGeom prst="rect">
            <a:avLst/>
          </a:prstGeom>
        </p:spPr>
      </p:pic>
    </p:spTree>
    <p:extLst>
      <p:ext uri="{BB962C8B-B14F-4D97-AF65-F5344CB8AC3E}">
        <p14:creationId xmlns:p14="http://schemas.microsoft.com/office/powerpoint/2010/main" val="195218286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pic>
        <p:nvPicPr>
          <p:cNvPr id="3" name="Content Placeholder 2">
            <a:extLst>
              <a:ext uri="{FF2B5EF4-FFF2-40B4-BE49-F238E27FC236}">
                <a16:creationId xmlns:a16="http://schemas.microsoft.com/office/drawing/2014/main" id="{ED987AFC-C20E-428C-B7A6-C3CB1398BC8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63976" t="63547" r="9007" b="8133"/>
          <a:stretch/>
        </p:blipFill>
        <p:spPr>
          <a:xfrm>
            <a:off x="2162090" y="1211651"/>
            <a:ext cx="7867820" cy="5154778"/>
          </a:xfrm>
        </p:spPr>
      </p:pic>
    </p:spTree>
    <p:extLst>
      <p:ext uri="{BB962C8B-B14F-4D97-AF65-F5344CB8AC3E}">
        <p14:creationId xmlns:p14="http://schemas.microsoft.com/office/powerpoint/2010/main" val="281019530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2771" name="Content Placeholder 6"/>
          <p:cNvSpPr>
            <a:spLocks noGrp="1"/>
          </p:cNvSpPr>
          <p:nvPr>
            <p:ph idx="1"/>
          </p:nvPr>
        </p:nvSpPr>
        <p:spPr/>
        <p:txBody>
          <a:bodyPr/>
          <a:lstStyle/>
          <a:p>
            <a:pPr eaLnBrk="1" hangingPunct="1"/>
            <a:r>
              <a:rPr lang="en-AU" dirty="0"/>
              <a:t>Consistency</a:t>
            </a:r>
          </a:p>
          <a:p>
            <a:pPr lvl="1" eaLnBrk="1" hangingPunct="1"/>
            <a:r>
              <a:rPr lang="en-AU" dirty="0"/>
              <a:t>Users should not have to determine whether different objects and actions mean the same thing.</a:t>
            </a:r>
          </a:p>
          <a:p>
            <a:pPr lvl="1" eaLnBrk="1" hangingPunct="1"/>
            <a:r>
              <a:rPr lang="en-AU" dirty="0"/>
              <a:t>Users feel more confident in exploring the system if they know that the same command or action will always have the same effect.</a:t>
            </a:r>
          </a:p>
          <a:p>
            <a:pPr lvl="1" eaLnBrk="1" hangingPunct="1"/>
            <a:r>
              <a:rPr lang="en-AU" dirty="0"/>
              <a:t>Follow platform conventions.</a:t>
            </a:r>
          </a:p>
          <a:p>
            <a:pPr eaLnBrk="1" hangingPunct="1"/>
            <a:endParaRPr lang="en-AU" dirty="0"/>
          </a:p>
        </p:txBody>
      </p:sp>
    </p:spTree>
    <p:extLst>
      <p:ext uri="{BB962C8B-B14F-4D97-AF65-F5344CB8AC3E}">
        <p14:creationId xmlns:p14="http://schemas.microsoft.com/office/powerpoint/2010/main" val="47140320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3795" name="Content Placeholder 6"/>
          <p:cNvSpPr>
            <a:spLocks noGrp="1"/>
          </p:cNvSpPr>
          <p:nvPr>
            <p:ph idx="1"/>
          </p:nvPr>
        </p:nvSpPr>
        <p:spPr/>
        <p:txBody>
          <a:bodyPr/>
          <a:lstStyle/>
          <a:p>
            <a:pPr eaLnBrk="1" hangingPunct="1"/>
            <a:r>
              <a:rPr lang="en-AU" dirty="0"/>
              <a:t>Feedback</a:t>
            </a:r>
          </a:p>
          <a:p>
            <a:pPr lvl="1" eaLnBrk="1" hangingPunct="1"/>
            <a:r>
              <a:rPr lang="en-AU" dirty="0"/>
              <a:t>The system should inform users of what is happening via appropriate feedback.</a:t>
            </a:r>
          </a:p>
          <a:p>
            <a:pPr eaLnBrk="1" hangingPunct="1"/>
            <a:r>
              <a:rPr lang="en-AU" dirty="0"/>
              <a:t>Clearly marked exits</a:t>
            </a:r>
          </a:p>
          <a:p>
            <a:pPr lvl="1" eaLnBrk="1" hangingPunct="1"/>
            <a:r>
              <a:rPr lang="en-AU" dirty="0"/>
              <a:t>If a user selects an unwanted function/object by mistake, a clearly marked exit point should be available without having to go through extended dialogue and/or action.</a:t>
            </a:r>
          </a:p>
          <a:p>
            <a:pPr lvl="1" eaLnBrk="1" hangingPunct="1"/>
            <a:r>
              <a:rPr lang="en-AU" dirty="0"/>
              <a:t>Undo and redo should be supported.</a:t>
            </a:r>
          </a:p>
          <a:p>
            <a:pPr eaLnBrk="1" hangingPunct="1"/>
            <a:endParaRPr lang="en-AU" dirty="0"/>
          </a:p>
        </p:txBody>
      </p:sp>
    </p:spTree>
    <p:extLst>
      <p:ext uri="{BB962C8B-B14F-4D97-AF65-F5344CB8AC3E}">
        <p14:creationId xmlns:p14="http://schemas.microsoft.com/office/powerpoint/2010/main" val="239796826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4819" name="Content Placeholder 6"/>
          <p:cNvSpPr>
            <a:spLocks noGrp="1"/>
          </p:cNvSpPr>
          <p:nvPr>
            <p:ph idx="1"/>
          </p:nvPr>
        </p:nvSpPr>
        <p:spPr/>
        <p:txBody>
          <a:bodyPr/>
          <a:lstStyle/>
          <a:p>
            <a:pPr eaLnBrk="1" hangingPunct="1"/>
            <a:r>
              <a:rPr lang="en-AU" dirty="0"/>
              <a:t>Shortcuts</a:t>
            </a:r>
          </a:p>
          <a:p>
            <a:pPr lvl="1" eaLnBrk="1" hangingPunct="1"/>
            <a:r>
              <a:rPr lang="en-AU" dirty="0"/>
              <a:t>Provide accelerators to allow expert users to speed up interaction.</a:t>
            </a:r>
          </a:p>
          <a:p>
            <a:pPr lvl="1" eaLnBrk="1" hangingPunct="1"/>
            <a:r>
              <a:rPr lang="en-AU" dirty="0"/>
              <a:t>The system should cater for both novice and experienced users.</a:t>
            </a:r>
          </a:p>
          <a:p>
            <a:pPr lvl="1" eaLnBrk="1" hangingPunct="1"/>
            <a:r>
              <a:rPr lang="en-AU" dirty="0"/>
              <a:t>Allow users to customise frequently accessed options.</a:t>
            </a:r>
          </a:p>
          <a:p>
            <a:pPr eaLnBrk="1" hangingPunct="1"/>
            <a:endParaRPr lang="en-AU" dirty="0"/>
          </a:p>
        </p:txBody>
      </p:sp>
    </p:spTree>
    <p:extLst>
      <p:ext uri="{BB962C8B-B14F-4D97-AF65-F5344CB8AC3E}">
        <p14:creationId xmlns:p14="http://schemas.microsoft.com/office/powerpoint/2010/main" val="409365432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5843" name="Content Placeholder 6"/>
          <p:cNvSpPr>
            <a:spLocks noGrp="1"/>
          </p:cNvSpPr>
          <p:nvPr>
            <p:ph idx="1"/>
          </p:nvPr>
        </p:nvSpPr>
        <p:spPr/>
        <p:txBody>
          <a:bodyPr/>
          <a:lstStyle/>
          <a:p>
            <a:pPr eaLnBrk="1" hangingPunct="1"/>
            <a:r>
              <a:rPr lang="en-AU" dirty="0"/>
              <a:t>Prevent errors</a:t>
            </a:r>
          </a:p>
          <a:p>
            <a:pPr lvl="1" eaLnBrk="1" hangingPunct="1"/>
            <a:r>
              <a:rPr lang="en-AU" dirty="0"/>
              <a:t>Design carefully to prevent problems occurring in the first place!</a:t>
            </a:r>
          </a:p>
          <a:p>
            <a:pPr lvl="1" eaLnBrk="1" hangingPunct="1"/>
            <a:r>
              <a:rPr lang="en-AU" dirty="0"/>
              <a:t>Provide help features and documentation.</a:t>
            </a:r>
          </a:p>
          <a:p>
            <a:pPr lvl="1" eaLnBrk="1" hangingPunct="1"/>
            <a:r>
              <a:rPr lang="en-AU" dirty="0"/>
              <a:t>A system should be used without the need for documentation, however if required, help and documentation should be; easy to search, focused on the user’s task, list concrete steps to be carried out, and not too BIG.</a:t>
            </a:r>
          </a:p>
          <a:p>
            <a:pPr eaLnBrk="1" hangingPunct="1"/>
            <a:endParaRPr lang="en-AU" dirty="0"/>
          </a:p>
        </p:txBody>
      </p:sp>
    </p:spTree>
    <p:extLst>
      <p:ext uri="{BB962C8B-B14F-4D97-AF65-F5344CB8AC3E}">
        <p14:creationId xmlns:p14="http://schemas.microsoft.com/office/powerpoint/2010/main" val="420545163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6867" name="Content Placeholder 6"/>
          <p:cNvSpPr>
            <a:spLocks noGrp="1"/>
          </p:cNvSpPr>
          <p:nvPr>
            <p:ph idx="1"/>
          </p:nvPr>
        </p:nvSpPr>
        <p:spPr/>
        <p:txBody>
          <a:bodyPr>
            <a:normAutofit/>
          </a:bodyPr>
          <a:lstStyle/>
          <a:p>
            <a:pPr eaLnBrk="1" hangingPunct="1"/>
            <a:r>
              <a:rPr lang="en-AU" dirty="0"/>
              <a:t>Error messages </a:t>
            </a:r>
          </a:p>
          <a:p>
            <a:pPr lvl="1" eaLnBrk="1" hangingPunct="1"/>
            <a:r>
              <a:rPr lang="en-AU" dirty="0"/>
              <a:t>Error messages should be in clear language and avoid obscure code/“geek speak”.</a:t>
            </a:r>
          </a:p>
          <a:p>
            <a:pPr lvl="1" eaLnBrk="1" hangingPunct="1"/>
            <a:r>
              <a:rPr lang="en-AU" dirty="0"/>
              <a:t>Error messages should be precise, not vague or general.</a:t>
            </a:r>
          </a:p>
          <a:p>
            <a:pPr lvl="1" eaLnBrk="1" hangingPunct="1"/>
            <a:r>
              <a:rPr lang="en-AU" dirty="0"/>
              <a:t>Error messages should offer constructive assistance to solve the problem. </a:t>
            </a:r>
          </a:p>
          <a:p>
            <a:pPr lvl="1" eaLnBrk="1" hangingPunct="1"/>
            <a:r>
              <a:rPr lang="en-AU" dirty="0"/>
              <a:t>Error messages should not intimidate or explicitly blame the user.</a:t>
            </a:r>
          </a:p>
        </p:txBody>
      </p:sp>
    </p:spTree>
    <p:extLst>
      <p:ext uri="{BB962C8B-B14F-4D97-AF65-F5344CB8AC3E}">
        <p14:creationId xmlns:p14="http://schemas.microsoft.com/office/powerpoint/2010/main" val="340089710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solidFill>
            <a:srgbClr val="4DBA4C"/>
          </a:solidFill>
        </p:spPr>
        <p:txBody>
          <a:bodyPr/>
          <a:lstStyle/>
          <a:p>
            <a:pPr eaLnBrk="1" hangingPunct="1"/>
            <a:r>
              <a:rPr lang="en-US" b="1" dirty="0">
                <a:solidFill>
                  <a:srgbClr val="F2F2F2"/>
                </a:solidFill>
              </a:rPr>
              <a:t>Some basic principles….</a:t>
            </a:r>
          </a:p>
        </p:txBody>
      </p:sp>
      <p:sp>
        <p:nvSpPr>
          <p:cNvPr id="37891" name="Content Placeholder 6"/>
          <p:cNvSpPr>
            <a:spLocks noGrp="1"/>
          </p:cNvSpPr>
          <p:nvPr>
            <p:ph idx="1"/>
          </p:nvPr>
        </p:nvSpPr>
        <p:spPr/>
        <p:txBody>
          <a:bodyPr/>
          <a:lstStyle/>
          <a:p>
            <a:pPr eaLnBrk="1" hangingPunct="1"/>
            <a:r>
              <a:rPr lang="en-AU" dirty="0"/>
              <a:t>Using modes </a:t>
            </a:r>
          </a:p>
          <a:p>
            <a:pPr lvl="1" eaLnBrk="1" hangingPunct="1"/>
            <a:r>
              <a:rPr lang="en-AU" dirty="0"/>
              <a:t>What do modes mean?</a:t>
            </a:r>
          </a:p>
          <a:p>
            <a:pPr lvl="1" eaLnBrk="1" hangingPunct="1"/>
            <a:r>
              <a:rPr lang="en-AU" dirty="0"/>
              <a:t>What happens in an interface that provides a user with a choice of modes?</a:t>
            </a:r>
          </a:p>
          <a:p>
            <a:pPr lvl="1" eaLnBrk="1" hangingPunct="1"/>
            <a:r>
              <a:rPr lang="en-AU" dirty="0"/>
              <a:t>How can we design to cater for multiple modes?</a:t>
            </a:r>
          </a:p>
        </p:txBody>
      </p:sp>
    </p:spTree>
    <p:extLst>
      <p:ext uri="{BB962C8B-B14F-4D97-AF65-F5344CB8AC3E}">
        <p14:creationId xmlns:p14="http://schemas.microsoft.com/office/powerpoint/2010/main" val="3852779467"/>
      </p:ext>
    </p:extLst>
  </p:cSld>
  <p:clrMapOvr>
    <a:masterClrMapping/>
  </p:clrMapOvr>
</p:sld>
</file>

<file path=ppt/theme/theme1.xml><?xml version="1.0" encoding="utf-8"?>
<a:theme xmlns:a="http://schemas.openxmlformats.org/drawingml/2006/main" name="Lectur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Academic Staff Induction.pptx</Template>
  <TotalTime>4875</TotalTime>
  <Words>4122</Words>
  <Application>Microsoft Macintosh PowerPoint</Application>
  <PresentationFormat>Widescreen</PresentationFormat>
  <Paragraphs>481</Paragraphs>
  <Slides>104</Slides>
  <Notes>12</Notes>
  <HiddenSlides>9</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104</vt:i4>
      </vt:variant>
    </vt:vector>
  </HeadingPairs>
  <TitlesOfParts>
    <vt:vector size="111" baseType="lpstr">
      <vt:lpstr>Arial</vt:lpstr>
      <vt:lpstr>Arial Narrow</vt:lpstr>
      <vt:lpstr>Calibri</vt:lpstr>
      <vt:lpstr>Times</vt:lpstr>
      <vt:lpstr>Trebuchet MS</vt:lpstr>
      <vt:lpstr>Wingdings</vt:lpstr>
      <vt:lpstr>LectureTemplate</vt:lpstr>
      <vt:lpstr>SIT216 User Centred Design</vt:lpstr>
      <vt:lpstr>Last Topic...</vt:lpstr>
      <vt:lpstr>This Topic</vt:lpstr>
      <vt:lpstr>Interaction</vt:lpstr>
      <vt:lpstr>Interaction</vt:lpstr>
      <vt:lpstr>Activity - Interaction</vt:lpstr>
      <vt:lpstr>Interaction</vt:lpstr>
      <vt:lpstr>Concerns</vt:lpstr>
      <vt:lpstr>Approaches</vt:lpstr>
      <vt:lpstr>Approaches</vt:lpstr>
      <vt:lpstr>Interaction  Paradigms</vt:lpstr>
      <vt:lpstr>Paradigms for Interaction</vt:lpstr>
      <vt:lpstr>Paradigms for Interaction</vt:lpstr>
      <vt:lpstr>Paradigms for Interaction</vt:lpstr>
      <vt:lpstr>Paradigms for Interaction</vt:lpstr>
      <vt:lpstr>Paradigms for Interaction</vt:lpstr>
      <vt:lpstr>Paradigms for Interaction</vt:lpstr>
      <vt:lpstr>Paradigms for Interaction</vt:lpstr>
      <vt:lpstr>Paradigms for Interaction</vt:lpstr>
      <vt:lpstr>Paradigms for Interaction</vt:lpstr>
      <vt:lpstr>Activity - Paradigms for Interaction</vt:lpstr>
      <vt:lpstr>Interaction styles</vt:lpstr>
      <vt:lpstr>Interaction Styles</vt:lpstr>
      <vt:lpstr>Activity Preparation - Interaction Styles</vt:lpstr>
      <vt:lpstr>Activity - Command-line Interfaces</vt:lpstr>
      <vt:lpstr>Command-line Interfaces</vt:lpstr>
      <vt:lpstr>Command-line Interfaces</vt:lpstr>
      <vt:lpstr>Activity - Menus</vt:lpstr>
      <vt:lpstr>Menus</vt:lpstr>
      <vt:lpstr>Menus</vt:lpstr>
      <vt:lpstr>Menus</vt:lpstr>
      <vt:lpstr>Menus</vt:lpstr>
      <vt:lpstr>Activity – Question/Answer</vt:lpstr>
      <vt:lpstr>Question/Answer</vt:lpstr>
      <vt:lpstr>Question/Answer</vt:lpstr>
      <vt:lpstr>Activity – Form Fill-in</vt:lpstr>
      <vt:lpstr>Form Fill-in</vt:lpstr>
      <vt:lpstr>Form Fill-in</vt:lpstr>
      <vt:lpstr>Activity – GUIs</vt:lpstr>
      <vt:lpstr>GUIs</vt:lpstr>
      <vt:lpstr>Activity – NUIs</vt:lpstr>
      <vt:lpstr>NUIs</vt:lpstr>
      <vt:lpstr>NUIs</vt:lpstr>
      <vt:lpstr>NUIs</vt:lpstr>
      <vt:lpstr>Activity – Natural Language</vt:lpstr>
      <vt:lpstr>Natural Language</vt:lpstr>
      <vt:lpstr>Activity – Interaction Styles</vt:lpstr>
      <vt:lpstr>Activity – Interaction Styles</vt:lpstr>
      <vt:lpstr>Interaction Frameworks</vt:lpstr>
      <vt:lpstr>Usability Principles</vt:lpstr>
      <vt:lpstr>Usability =</vt:lpstr>
      <vt:lpstr>Guidelines for Usability</vt:lpstr>
      <vt:lpstr>Usability</vt:lpstr>
      <vt:lpstr>Activity - Usability</vt:lpstr>
      <vt:lpstr>Principles of Design for Usability</vt:lpstr>
      <vt:lpstr>The attributes that contribute to usability</vt:lpstr>
      <vt:lpstr>The attributes that contribute to usability</vt:lpstr>
      <vt:lpstr>LEARNABILITY</vt:lpstr>
      <vt:lpstr>Factors affecting Learnability</vt:lpstr>
      <vt:lpstr>Factors affecting Learnability</vt:lpstr>
      <vt:lpstr>….can be measured by:</vt:lpstr>
      <vt:lpstr>Examples</vt:lpstr>
      <vt:lpstr>Efficiency</vt:lpstr>
      <vt:lpstr>Factors affecting Efficiency</vt:lpstr>
      <vt:lpstr>Example</vt:lpstr>
      <vt:lpstr>Flexibility</vt:lpstr>
      <vt:lpstr>Factors affecting Flexibility</vt:lpstr>
      <vt:lpstr>Factors affecting Flexibility</vt:lpstr>
      <vt:lpstr>Factors affecting Flexibility</vt:lpstr>
      <vt:lpstr>Factors affecting Flexibility</vt:lpstr>
      <vt:lpstr>Examples</vt:lpstr>
      <vt:lpstr>Examples</vt:lpstr>
      <vt:lpstr>SATISFACTION</vt:lpstr>
      <vt:lpstr>Factors affecting Satisfaction</vt:lpstr>
      <vt:lpstr>Example</vt:lpstr>
      <vt:lpstr>Robustness</vt:lpstr>
      <vt:lpstr>Factors affecting Robustness</vt:lpstr>
      <vt:lpstr>Factors affecting Robustness</vt:lpstr>
      <vt:lpstr>Example</vt:lpstr>
      <vt:lpstr>MEMORABILITY</vt:lpstr>
      <vt:lpstr>Factors affecting Memorability</vt:lpstr>
      <vt:lpstr>Example</vt:lpstr>
      <vt:lpstr>Activity – Usability Attributes</vt:lpstr>
      <vt:lpstr>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Some basic principles….</vt:lpstr>
      <vt:lpstr>Activity – Usability Principles</vt:lpstr>
      <vt:lpstr>Summary</vt:lpstr>
      <vt:lpstr>Summary (cont.)</vt:lpstr>
      <vt:lpstr>Next topic...</vt:lpstr>
    </vt:vector>
  </TitlesOfParts>
  <Company>Deakin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Unit</dc:title>
  <dc:subject>SIT263 Interfaces for Interactive Media</dc:subject>
  <dc:creator>Malcolm Campbell</dc:creator>
  <cp:lastModifiedBy>Hasan Ferdous</cp:lastModifiedBy>
  <cp:revision>226</cp:revision>
  <cp:lastPrinted>2013-04-24T05:55:28Z</cp:lastPrinted>
  <dcterms:created xsi:type="dcterms:W3CDTF">2011-04-13T04:03:07Z</dcterms:created>
  <dcterms:modified xsi:type="dcterms:W3CDTF">2020-11-08T04:07:01Z</dcterms:modified>
</cp:coreProperties>
</file>